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sldIdLst>
    <p:sldId id="256" r:id="rId2"/>
    <p:sldId id="285" r:id="rId3"/>
    <p:sldId id="258" r:id="rId4"/>
    <p:sldId id="264" r:id="rId5"/>
    <p:sldId id="259" r:id="rId6"/>
    <p:sldId id="262" r:id="rId7"/>
    <p:sldId id="279" r:id="rId8"/>
    <p:sldId id="280" r:id="rId9"/>
    <p:sldId id="261" r:id="rId10"/>
    <p:sldId id="267" r:id="rId11"/>
    <p:sldId id="268" r:id="rId12"/>
    <p:sldId id="269" r:id="rId13"/>
    <p:sldId id="270" r:id="rId14"/>
    <p:sldId id="271" r:id="rId15"/>
    <p:sldId id="282" r:id="rId16"/>
    <p:sldId id="272" r:id="rId17"/>
    <p:sldId id="281" r:id="rId18"/>
    <p:sldId id="273" r:id="rId19"/>
    <p:sldId id="274" r:id="rId20"/>
    <p:sldId id="276" r:id="rId21"/>
    <p:sldId id="278" r:id="rId22"/>
    <p:sldId id="286" r:id="rId23"/>
    <p:sldId id="287" r:id="rId24"/>
    <p:sldId id="288" r:id="rId25"/>
    <p:sldId id="290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C869-0E4E-4A8C-AA2D-589DABC3FD41}" type="datetimeFigureOut">
              <a:rPr lang="hu-HU" smtClean="0"/>
              <a:t>2017.10.08.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A0A7-CD44-41A8-A1D5-7577EB055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971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C869-0E4E-4A8C-AA2D-589DABC3FD41}" type="datetimeFigureOut">
              <a:rPr lang="hu-HU" smtClean="0"/>
              <a:t>2017.10.08.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A0A7-CD44-41A8-A1D5-7577EB055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914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C869-0E4E-4A8C-AA2D-589DABC3FD41}" type="datetimeFigureOut">
              <a:rPr lang="hu-HU" smtClean="0"/>
              <a:t>2017.10.08.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A0A7-CD44-41A8-A1D5-7577EB055C92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990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C869-0E4E-4A8C-AA2D-589DABC3FD41}" type="datetimeFigureOut">
              <a:rPr lang="hu-HU" smtClean="0"/>
              <a:t>2017.10.08.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A0A7-CD44-41A8-A1D5-7577EB055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3519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C869-0E4E-4A8C-AA2D-589DABC3FD41}" type="datetimeFigureOut">
              <a:rPr lang="hu-HU" smtClean="0"/>
              <a:t>2017.10.08.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A0A7-CD44-41A8-A1D5-7577EB055C92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1143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C869-0E4E-4A8C-AA2D-589DABC3FD41}" type="datetimeFigureOut">
              <a:rPr lang="hu-HU" smtClean="0"/>
              <a:t>2017.10.08.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A0A7-CD44-41A8-A1D5-7577EB055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075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C869-0E4E-4A8C-AA2D-589DABC3FD41}" type="datetimeFigureOut">
              <a:rPr lang="hu-HU" smtClean="0"/>
              <a:t>2017.10.08.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A0A7-CD44-41A8-A1D5-7577EB055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833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C869-0E4E-4A8C-AA2D-589DABC3FD41}" type="datetimeFigureOut">
              <a:rPr lang="hu-HU" smtClean="0"/>
              <a:t>2017.10.08.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A0A7-CD44-41A8-A1D5-7577EB055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071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C869-0E4E-4A8C-AA2D-589DABC3FD41}" type="datetimeFigureOut">
              <a:rPr lang="hu-HU" smtClean="0"/>
              <a:t>2017.10.08.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A0A7-CD44-41A8-A1D5-7577EB055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52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C869-0E4E-4A8C-AA2D-589DABC3FD41}" type="datetimeFigureOut">
              <a:rPr lang="hu-HU" smtClean="0"/>
              <a:t>2017.10.08.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A0A7-CD44-41A8-A1D5-7577EB055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568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C869-0E4E-4A8C-AA2D-589DABC3FD41}" type="datetimeFigureOut">
              <a:rPr lang="hu-HU" smtClean="0"/>
              <a:t>2017.10.08.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A0A7-CD44-41A8-A1D5-7577EB055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809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C869-0E4E-4A8C-AA2D-589DABC3FD41}" type="datetimeFigureOut">
              <a:rPr lang="hu-HU" smtClean="0"/>
              <a:t>2017.10.08.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A0A7-CD44-41A8-A1D5-7577EB055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03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C869-0E4E-4A8C-AA2D-589DABC3FD41}" type="datetimeFigureOut">
              <a:rPr lang="hu-HU" smtClean="0"/>
              <a:t>2017.10.08.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A0A7-CD44-41A8-A1D5-7577EB055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204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C869-0E4E-4A8C-AA2D-589DABC3FD41}" type="datetimeFigureOut">
              <a:rPr lang="hu-HU" smtClean="0"/>
              <a:t>2017.10.08.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A0A7-CD44-41A8-A1D5-7577EB055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311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C869-0E4E-4A8C-AA2D-589DABC3FD41}" type="datetimeFigureOut">
              <a:rPr lang="hu-HU" smtClean="0"/>
              <a:t>2017.10.08.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A0A7-CD44-41A8-A1D5-7577EB055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327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C869-0E4E-4A8C-AA2D-589DABC3FD41}" type="datetimeFigureOut">
              <a:rPr lang="hu-HU" smtClean="0"/>
              <a:t>2017.10.08.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A0A7-CD44-41A8-A1D5-7577EB055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789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0C869-0E4E-4A8C-AA2D-589DABC3FD41}" type="datetimeFigureOut">
              <a:rPr lang="hu-HU" smtClean="0"/>
              <a:t>2017.10.08.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56FA0A7-CD44-41A8-A1D5-7577EB055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661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System of Education </a:t>
            </a:r>
            <a:r>
              <a:rPr lang="hu-HU" dirty="0" err="1" smtClean="0"/>
              <a:t>in</a:t>
            </a:r>
            <a:r>
              <a:rPr lang="hu-HU" dirty="0" smtClean="0"/>
              <a:t> Hungary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21th </a:t>
            </a:r>
            <a:r>
              <a:rPr lang="hu-HU" dirty="0" err="1" smtClean="0"/>
              <a:t>Century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10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Kindergarten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574801"/>
            <a:ext cx="8596668" cy="4466562"/>
          </a:xfrm>
        </p:spPr>
        <p:txBody>
          <a:bodyPr>
            <a:normAutofit/>
          </a:bodyPr>
          <a:lstStyle/>
          <a:p>
            <a:r>
              <a:rPr lang="hu-HU" sz="2400" dirty="0" err="1" smtClean="0"/>
              <a:t>Children</a:t>
            </a:r>
            <a:r>
              <a:rPr lang="hu-HU" sz="2400" dirty="0" smtClean="0"/>
              <a:t> </a:t>
            </a:r>
            <a:r>
              <a:rPr lang="hu-HU" sz="2400" dirty="0" err="1" smtClean="0"/>
              <a:t>from</a:t>
            </a:r>
            <a:r>
              <a:rPr lang="hu-HU" sz="2400" dirty="0" smtClean="0"/>
              <a:t> 3-6 </a:t>
            </a:r>
            <a:r>
              <a:rPr lang="hu-HU" sz="2400" dirty="0" err="1" smtClean="0"/>
              <a:t>years</a:t>
            </a:r>
            <a:r>
              <a:rPr lang="hu-HU" sz="2400" dirty="0" smtClean="0"/>
              <a:t> of </a:t>
            </a:r>
            <a:r>
              <a:rPr lang="hu-HU" sz="2400" dirty="0" err="1" smtClean="0"/>
              <a:t>age</a:t>
            </a:r>
            <a:endParaRPr lang="hu-HU" sz="2400" dirty="0" smtClean="0"/>
          </a:p>
          <a:p>
            <a:r>
              <a:rPr lang="hu-HU" sz="2400" dirty="0" smtClean="0"/>
              <a:t>It is </a:t>
            </a:r>
            <a:r>
              <a:rPr lang="hu-HU" sz="2400" dirty="0" err="1" smtClean="0"/>
              <a:t>compulsory</a:t>
            </a:r>
            <a:r>
              <a:rPr lang="hu-HU" sz="2400" dirty="0" smtClean="0"/>
              <a:t> </a:t>
            </a:r>
            <a:r>
              <a:rPr lang="hu-HU" sz="2400" dirty="0" err="1" smtClean="0"/>
              <a:t>from</a:t>
            </a:r>
            <a:r>
              <a:rPr lang="hu-HU" sz="2400" dirty="0" smtClean="0"/>
              <a:t> </a:t>
            </a:r>
            <a:r>
              <a:rPr lang="hu-HU" sz="2400" dirty="0" err="1" smtClean="0"/>
              <a:t>this</a:t>
            </a:r>
            <a:r>
              <a:rPr lang="hu-HU" sz="2400" dirty="0" smtClean="0"/>
              <a:t> </a:t>
            </a:r>
            <a:r>
              <a:rPr lang="hu-HU" sz="2400" dirty="0" err="1" smtClean="0"/>
              <a:t>year</a:t>
            </a:r>
            <a:endParaRPr lang="hu-HU" sz="2400" dirty="0" smtClean="0"/>
          </a:p>
          <a:p>
            <a:r>
              <a:rPr lang="en-GB" sz="2400" dirty="0" smtClean="0"/>
              <a:t>Activities</a:t>
            </a:r>
            <a:endParaRPr lang="hu-HU" sz="2400" dirty="0" smtClean="0"/>
          </a:p>
          <a:p>
            <a:pPr lvl="1"/>
            <a:r>
              <a:rPr lang="hu-HU" sz="2000" dirty="0"/>
              <a:t>P</a:t>
            </a:r>
            <a:r>
              <a:rPr lang="en-GB" sz="2000" dirty="0" err="1" smtClean="0"/>
              <a:t>layful</a:t>
            </a:r>
            <a:r>
              <a:rPr lang="en-GB" sz="2000" dirty="0" smtClean="0"/>
              <a:t> development</a:t>
            </a:r>
            <a:endParaRPr lang="hu-HU" sz="2000" dirty="0" smtClean="0"/>
          </a:p>
          <a:p>
            <a:pPr lvl="1"/>
            <a:r>
              <a:rPr lang="hu-HU" sz="2000" dirty="0" smtClean="0"/>
              <a:t>I</a:t>
            </a:r>
            <a:r>
              <a:rPr lang="en-GB" sz="2000" dirty="0" err="1" smtClean="0"/>
              <a:t>mprovement</a:t>
            </a:r>
            <a:r>
              <a:rPr lang="en-GB" sz="2000" dirty="0" smtClean="0"/>
              <a:t> </a:t>
            </a:r>
            <a:r>
              <a:rPr lang="en-GB" sz="2000" dirty="0"/>
              <a:t>of mother </a:t>
            </a:r>
            <a:r>
              <a:rPr lang="en-GB" sz="2000" dirty="0" smtClean="0"/>
              <a:t>tongue</a:t>
            </a:r>
            <a:endParaRPr lang="hu-HU" sz="2000" dirty="0" smtClean="0"/>
          </a:p>
          <a:p>
            <a:pPr lvl="1"/>
            <a:r>
              <a:rPr lang="hu-HU" sz="2200" dirty="0" smtClean="0"/>
              <a:t>”</a:t>
            </a:r>
            <a:r>
              <a:rPr lang="en-GB" sz="2200" dirty="0" smtClean="0"/>
              <a:t>Learning </a:t>
            </a:r>
            <a:r>
              <a:rPr lang="en-GB" sz="2200" dirty="0"/>
              <a:t>throughout experience</a:t>
            </a:r>
            <a:r>
              <a:rPr lang="en-GB" sz="2200" dirty="0" smtClean="0"/>
              <a:t>”</a:t>
            </a:r>
            <a:endParaRPr lang="hu-HU" sz="2200" dirty="0" smtClean="0"/>
          </a:p>
          <a:p>
            <a:pPr lvl="1"/>
            <a:r>
              <a:rPr lang="hu-HU" sz="2200" dirty="0" err="1" smtClean="0"/>
              <a:t>Socialisation</a:t>
            </a:r>
            <a:endParaRPr lang="en-GB" sz="2200" dirty="0"/>
          </a:p>
          <a:p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0" y="4195263"/>
            <a:ext cx="3553040" cy="23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Lower</a:t>
            </a:r>
            <a:r>
              <a:rPr lang="hu-HU" dirty="0" smtClean="0"/>
              <a:t> </a:t>
            </a:r>
            <a:r>
              <a:rPr lang="hu-HU" dirty="0" err="1" smtClean="0"/>
              <a:t>elementary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645684"/>
            <a:ext cx="8596668" cy="3880773"/>
          </a:xfrm>
        </p:spPr>
        <p:txBody>
          <a:bodyPr>
            <a:normAutofit/>
          </a:bodyPr>
          <a:lstStyle/>
          <a:p>
            <a:r>
              <a:rPr lang="hu-HU" sz="2000" dirty="0" err="1"/>
              <a:t>Compulsory</a:t>
            </a:r>
            <a:r>
              <a:rPr lang="hu-HU" sz="2000" dirty="0"/>
              <a:t> </a:t>
            </a:r>
            <a:r>
              <a:rPr lang="hu-HU" sz="2000" dirty="0" err="1"/>
              <a:t>by</a:t>
            </a:r>
            <a:r>
              <a:rPr lang="hu-HU" sz="2000" dirty="0"/>
              <a:t> </a:t>
            </a:r>
            <a:r>
              <a:rPr lang="hu-HU" sz="2000" dirty="0" err="1"/>
              <a:t>law</a:t>
            </a:r>
            <a:r>
              <a:rPr lang="hu-HU" sz="2000" dirty="0"/>
              <a:t>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children</a:t>
            </a:r>
            <a:r>
              <a:rPr lang="hu-HU" sz="2000" dirty="0" smtClean="0"/>
              <a:t> </a:t>
            </a:r>
            <a:r>
              <a:rPr lang="hu-HU" sz="2000" dirty="0" err="1"/>
              <a:t>between</a:t>
            </a:r>
            <a:r>
              <a:rPr lang="hu-HU" sz="2000" dirty="0"/>
              <a:t> 6 and 16 </a:t>
            </a:r>
            <a:r>
              <a:rPr lang="hu-HU" sz="2000" dirty="0" err="1"/>
              <a:t>years</a:t>
            </a:r>
            <a:r>
              <a:rPr lang="hu-HU" sz="2000" dirty="0"/>
              <a:t> of </a:t>
            </a:r>
            <a:r>
              <a:rPr lang="hu-HU" sz="2000" dirty="0" err="1"/>
              <a:t>age</a:t>
            </a:r>
            <a:endParaRPr lang="hu-HU" sz="2000" dirty="0"/>
          </a:p>
          <a:p>
            <a:r>
              <a:rPr lang="hu-HU" sz="2000" dirty="0"/>
              <a:t>It </a:t>
            </a:r>
            <a:r>
              <a:rPr lang="hu-HU" sz="2000" dirty="0" err="1"/>
              <a:t>lasts</a:t>
            </a:r>
            <a:r>
              <a:rPr lang="hu-HU" sz="2000" dirty="0"/>
              <a:t> 4, 6 </a:t>
            </a:r>
            <a:r>
              <a:rPr lang="hu-HU" sz="2000" dirty="0" err="1"/>
              <a:t>or</a:t>
            </a:r>
            <a:r>
              <a:rPr lang="hu-HU" sz="2000" dirty="0"/>
              <a:t> 8 </a:t>
            </a:r>
            <a:r>
              <a:rPr lang="hu-HU" sz="2000" dirty="0" err="1"/>
              <a:t>years</a:t>
            </a:r>
            <a:endParaRPr lang="hu-HU" sz="2000" dirty="0"/>
          </a:p>
          <a:p>
            <a:r>
              <a:rPr lang="hu-HU" sz="2000" dirty="0" err="1"/>
              <a:t>Subjects</a:t>
            </a:r>
            <a:r>
              <a:rPr lang="hu-HU" sz="2000" dirty="0"/>
              <a:t> </a:t>
            </a:r>
            <a:r>
              <a:rPr lang="hu-HU" sz="2000" dirty="0" smtClean="0"/>
              <a:t>include </a:t>
            </a:r>
            <a:r>
              <a:rPr lang="hu-HU" sz="2000" dirty="0" err="1"/>
              <a:t>Literature</a:t>
            </a:r>
            <a:r>
              <a:rPr lang="hu-HU" sz="2000" dirty="0"/>
              <a:t>, </a:t>
            </a:r>
            <a:r>
              <a:rPr lang="hu-HU" sz="2000" dirty="0" err="1"/>
              <a:t>Grammar</a:t>
            </a:r>
            <a:r>
              <a:rPr lang="hu-HU" sz="2000" dirty="0"/>
              <a:t>, </a:t>
            </a:r>
            <a:r>
              <a:rPr lang="hu-HU" sz="2000" dirty="0" err="1"/>
              <a:t>Mathematics</a:t>
            </a:r>
            <a:r>
              <a:rPr lang="hu-HU" sz="2000" dirty="0"/>
              <a:t>, Music, Art, </a:t>
            </a:r>
            <a:r>
              <a:rPr lang="hu-HU" sz="2000" dirty="0" err="1"/>
              <a:t>Physical</a:t>
            </a:r>
            <a:r>
              <a:rPr lang="hu-HU" sz="2000" dirty="0"/>
              <a:t> </a:t>
            </a:r>
            <a:r>
              <a:rPr lang="hu-HU" sz="2000" dirty="0" err="1"/>
              <a:t>education</a:t>
            </a:r>
            <a:r>
              <a:rPr lang="hu-HU" sz="2000" dirty="0"/>
              <a:t>, </a:t>
            </a:r>
            <a:r>
              <a:rPr lang="hu-HU" sz="2000" dirty="0" err="1"/>
              <a:t>Environmental</a:t>
            </a:r>
            <a:r>
              <a:rPr lang="hu-HU" sz="2000" dirty="0"/>
              <a:t> </a:t>
            </a:r>
            <a:r>
              <a:rPr lang="hu-HU" sz="2000" dirty="0" err="1"/>
              <a:t>studies</a:t>
            </a:r>
            <a:endParaRPr lang="hu-HU" sz="2000" dirty="0"/>
          </a:p>
          <a:p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03" y="3376136"/>
            <a:ext cx="4248540" cy="318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Higher</a:t>
            </a:r>
            <a:r>
              <a:rPr lang="hu-HU" dirty="0" smtClean="0"/>
              <a:t> </a:t>
            </a:r>
            <a:r>
              <a:rPr lang="hu-HU" dirty="0" err="1" smtClean="0"/>
              <a:t>elementary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660125"/>
            <a:ext cx="8596668" cy="4381238"/>
          </a:xfrm>
        </p:spPr>
        <p:txBody>
          <a:bodyPr>
            <a:normAutofit/>
          </a:bodyPr>
          <a:lstStyle/>
          <a:p>
            <a:r>
              <a:rPr lang="hu-HU" sz="2000" dirty="0"/>
              <a:t>New </a:t>
            </a:r>
            <a:r>
              <a:rPr lang="hu-HU" sz="2000" dirty="0" err="1"/>
              <a:t>subjects</a:t>
            </a:r>
            <a:r>
              <a:rPr lang="hu-HU" sz="2000" dirty="0"/>
              <a:t> </a:t>
            </a:r>
            <a:r>
              <a:rPr lang="hu-HU" sz="2000" dirty="0" err="1"/>
              <a:t>are</a:t>
            </a:r>
            <a:r>
              <a:rPr lang="hu-HU" sz="2000" dirty="0"/>
              <a:t>: </a:t>
            </a:r>
            <a:r>
              <a:rPr lang="hu-HU" sz="2000" dirty="0" err="1"/>
              <a:t>Biology</a:t>
            </a:r>
            <a:r>
              <a:rPr lang="hu-HU" sz="2000" dirty="0"/>
              <a:t>, </a:t>
            </a:r>
            <a:r>
              <a:rPr lang="hu-HU" sz="2000" dirty="0" err="1"/>
              <a:t>Geography</a:t>
            </a:r>
            <a:r>
              <a:rPr lang="hu-HU" sz="2000" dirty="0"/>
              <a:t>, </a:t>
            </a:r>
            <a:r>
              <a:rPr lang="hu-HU" sz="2000" dirty="0" err="1"/>
              <a:t>History</a:t>
            </a:r>
            <a:r>
              <a:rPr lang="hu-HU" sz="2000" dirty="0"/>
              <a:t>, </a:t>
            </a:r>
            <a:r>
              <a:rPr lang="hu-HU" sz="2000" dirty="0" err="1"/>
              <a:t>History</a:t>
            </a:r>
            <a:r>
              <a:rPr lang="hu-HU" sz="2000" dirty="0"/>
              <a:t> of </a:t>
            </a:r>
            <a:r>
              <a:rPr lang="hu-HU" sz="2000" dirty="0" smtClean="0"/>
              <a:t>Art</a:t>
            </a:r>
            <a:r>
              <a:rPr lang="hu-HU" sz="2000" dirty="0"/>
              <a:t>, </a:t>
            </a:r>
            <a:r>
              <a:rPr lang="hu-HU" sz="2000" dirty="0" err="1"/>
              <a:t>Physics</a:t>
            </a:r>
            <a:r>
              <a:rPr lang="hu-HU" sz="2000" dirty="0"/>
              <a:t>, </a:t>
            </a:r>
            <a:r>
              <a:rPr lang="hu-HU" sz="2000" dirty="0" err="1"/>
              <a:t>Chemistry</a:t>
            </a:r>
            <a:r>
              <a:rPr lang="hu-HU" sz="2000" dirty="0"/>
              <a:t>, </a:t>
            </a:r>
            <a:r>
              <a:rPr lang="hu-HU" sz="2000" dirty="0" err="1"/>
              <a:t>one</a:t>
            </a:r>
            <a:r>
              <a:rPr lang="hu-HU" sz="2000" dirty="0"/>
              <a:t> </a:t>
            </a:r>
            <a:r>
              <a:rPr lang="hu-HU" sz="2000" dirty="0" err="1"/>
              <a:t>foreign</a:t>
            </a:r>
            <a:r>
              <a:rPr lang="hu-HU" sz="2000" dirty="0"/>
              <a:t> </a:t>
            </a:r>
            <a:r>
              <a:rPr lang="hu-HU" sz="2000" dirty="0" err="1"/>
              <a:t>language</a:t>
            </a:r>
            <a:r>
              <a:rPr lang="hu-HU" sz="2000" dirty="0"/>
              <a:t> (</a:t>
            </a:r>
            <a:r>
              <a:rPr lang="hu-HU" sz="2000" dirty="0" err="1"/>
              <a:t>mainly</a:t>
            </a:r>
            <a:r>
              <a:rPr lang="hu-HU" sz="2000" dirty="0"/>
              <a:t> English </a:t>
            </a:r>
            <a:r>
              <a:rPr lang="hu-HU" sz="2000" dirty="0" err="1"/>
              <a:t>or</a:t>
            </a:r>
            <a:r>
              <a:rPr lang="hu-HU" sz="2000" dirty="0"/>
              <a:t> </a:t>
            </a:r>
            <a:r>
              <a:rPr lang="hu-HU" sz="2000" dirty="0" err="1"/>
              <a:t>German</a:t>
            </a:r>
            <a:r>
              <a:rPr lang="hu-HU" sz="2000" dirty="0"/>
              <a:t>)</a:t>
            </a:r>
          </a:p>
          <a:p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902586"/>
            <a:ext cx="4760446" cy="356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0400" y="389996"/>
            <a:ext cx="8596668" cy="890609"/>
          </a:xfrm>
        </p:spPr>
        <p:txBody>
          <a:bodyPr/>
          <a:lstStyle/>
          <a:p>
            <a:r>
              <a:rPr lang="hu-HU" dirty="0" err="1" smtClean="0"/>
              <a:t>Secondary</a:t>
            </a:r>
            <a:r>
              <a:rPr lang="hu-HU" dirty="0" smtClean="0"/>
              <a:t> </a:t>
            </a:r>
            <a:r>
              <a:rPr lang="hu-HU" dirty="0" err="1" smtClean="0"/>
              <a:t>education</a:t>
            </a:r>
            <a:r>
              <a:rPr lang="hu-HU" dirty="0" smtClean="0"/>
              <a:t> – </a:t>
            </a:r>
            <a:r>
              <a:rPr lang="hu-HU" dirty="0" err="1" smtClean="0"/>
              <a:t>Grammar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3" y="1280605"/>
            <a:ext cx="8322733" cy="3933988"/>
          </a:xfrm>
        </p:spPr>
        <p:txBody>
          <a:bodyPr>
            <a:normAutofit/>
          </a:bodyPr>
          <a:lstStyle/>
          <a:p>
            <a:r>
              <a:rPr lang="hu-HU" dirty="0" err="1" smtClean="0"/>
              <a:t>Usually</a:t>
            </a:r>
            <a:r>
              <a:rPr lang="hu-HU" dirty="0" smtClean="0"/>
              <a:t> </a:t>
            </a:r>
            <a:r>
              <a:rPr lang="hu-HU" dirty="0" err="1" smtClean="0"/>
              <a:t>lasts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4 </a:t>
            </a:r>
            <a:r>
              <a:rPr lang="hu-HU" dirty="0" err="1" smtClean="0"/>
              <a:t>years</a:t>
            </a:r>
            <a:r>
              <a:rPr lang="hu-HU" dirty="0" smtClean="0"/>
              <a:t>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there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schools</a:t>
            </a:r>
            <a:r>
              <a:rPr lang="hu-HU" dirty="0" smtClean="0"/>
              <a:t> </a:t>
            </a:r>
            <a:r>
              <a:rPr lang="hu-HU" dirty="0" err="1" smtClean="0"/>
              <a:t>where</a:t>
            </a:r>
            <a:r>
              <a:rPr lang="hu-HU" dirty="0" smtClean="0"/>
              <a:t> </a:t>
            </a:r>
            <a:r>
              <a:rPr lang="hu-HU" dirty="0" err="1" smtClean="0"/>
              <a:t>these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6 </a:t>
            </a:r>
            <a:r>
              <a:rPr lang="hu-HU" dirty="0" err="1" smtClean="0"/>
              <a:t>or</a:t>
            </a:r>
            <a:r>
              <a:rPr lang="hu-HU" dirty="0" smtClean="0"/>
              <a:t> 8 </a:t>
            </a:r>
            <a:r>
              <a:rPr lang="hu-HU" dirty="0" err="1" smtClean="0"/>
              <a:t>years</a:t>
            </a:r>
            <a:endParaRPr lang="hu-HU" dirty="0" smtClean="0"/>
          </a:p>
          <a:p>
            <a:r>
              <a:rPr lang="hu-HU" dirty="0" err="1" smtClean="0"/>
              <a:t>There</a:t>
            </a:r>
            <a:r>
              <a:rPr lang="hu-HU" dirty="0" smtClean="0"/>
              <a:t> is a </a:t>
            </a:r>
            <a:r>
              <a:rPr lang="hu-HU" dirty="0" err="1" smtClean="0"/>
              <a:t>school</a:t>
            </a:r>
            <a:r>
              <a:rPr lang="hu-HU" dirty="0" smtClean="0"/>
              <a:t> </a:t>
            </a:r>
            <a:r>
              <a:rPr lang="hu-HU" dirty="0" err="1" smtClean="0"/>
              <a:t>leaving</a:t>
            </a:r>
            <a:r>
              <a:rPr lang="hu-HU" dirty="0" smtClean="0"/>
              <a:t> </a:t>
            </a:r>
            <a:r>
              <a:rPr lang="hu-HU" dirty="0" err="1" smtClean="0"/>
              <a:t>exam</a:t>
            </a:r>
            <a:r>
              <a:rPr lang="hu-HU" dirty="0" smtClean="0"/>
              <a:t> (</a:t>
            </a:r>
            <a:r>
              <a:rPr lang="hu-HU" dirty="0" err="1" smtClean="0"/>
              <a:t>final</a:t>
            </a:r>
            <a:r>
              <a:rPr lang="hu-HU" dirty="0" smtClean="0"/>
              <a:t> </a:t>
            </a:r>
            <a:r>
              <a:rPr lang="hu-HU" dirty="0" err="1" smtClean="0"/>
              <a:t>exam</a:t>
            </a:r>
            <a:r>
              <a:rPr lang="hu-HU" dirty="0" smtClean="0"/>
              <a:t>)</a:t>
            </a:r>
          </a:p>
          <a:p>
            <a:r>
              <a:rPr lang="hu-HU" dirty="0" smtClean="0"/>
              <a:t>The </a:t>
            </a:r>
            <a:r>
              <a:rPr lang="hu-HU" dirty="0" err="1" smtClean="0"/>
              <a:t>final</a:t>
            </a:r>
            <a:r>
              <a:rPr lang="hu-HU" dirty="0" smtClean="0"/>
              <a:t> </a:t>
            </a:r>
            <a:r>
              <a:rPr lang="hu-HU" dirty="0" err="1" smtClean="0"/>
              <a:t>exam</a:t>
            </a:r>
            <a:r>
              <a:rPr lang="hu-HU" dirty="0" smtClean="0"/>
              <a:t> </a:t>
            </a:r>
            <a:r>
              <a:rPr lang="hu-HU" dirty="0" err="1" smtClean="0"/>
              <a:t>consist</a:t>
            </a:r>
            <a:r>
              <a:rPr lang="hu-HU" dirty="0" smtClean="0"/>
              <a:t> of 5 </a:t>
            </a:r>
            <a:r>
              <a:rPr lang="hu-HU" dirty="0" err="1" smtClean="0"/>
              <a:t>subjects</a:t>
            </a:r>
            <a:endParaRPr lang="hu-HU" dirty="0" smtClean="0"/>
          </a:p>
          <a:p>
            <a:pPr lvl="1"/>
            <a:r>
              <a:rPr lang="hu-HU" dirty="0" err="1" smtClean="0"/>
              <a:t>Maths</a:t>
            </a:r>
            <a:endParaRPr lang="hu-HU" dirty="0" smtClean="0"/>
          </a:p>
          <a:p>
            <a:pPr lvl="1"/>
            <a:r>
              <a:rPr lang="hu-HU" dirty="0" err="1" smtClean="0"/>
              <a:t>Literature</a:t>
            </a:r>
            <a:r>
              <a:rPr lang="hu-HU" dirty="0" smtClean="0"/>
              <a:t> and </a:t>
            </a:r>
            <a:r>
              <a:rPr lang="hu-HU" dirty="0" err="1" smtClean="0"/>
              <a:t>Grammar</a:t>
            </a:r>
            <a:endParaRPr lang="hu-HU" dirty="0" smtClean="0"/>
          </a:p>
          <a:p>
            <a:pPr lvl="1"/>
            <a:r>
              <a:rPr lang="hu-HU" dirty="0" err="1" smtClean="0"/>
              <a:t>History</a:t>
            </a:r>
            <a:endParaRPr lang="hu-HU" dirty="0" smtClean="0"/>
          </a:p>
          <a:p>
            <a:pPr lvl="1"/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foreign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endParaRPr lang="hu-HU" dirty="0" smtClean="0"/>
          </a:p>
          <a:p>
            <a:pPr lvl="1"/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subject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student’s</a:t>
            </a:r>
            <a:r>
              <a:rPr lang="hu-HU" dirty="0" smtClean="0"/>
              <a:t> </a:t>
            </a:r>
            <a:r>
              <a:rPr lang="hu-HU" dirty="0" err="1" smtClean="0"/>
              <a:t>choice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studied</a:t>
            </a:r>
            <a:r>
              <a:rPr lang="hu-HU" dirty="0" smtClean="0"/>
              <a:t> </a:t>
            </a:r>
            <a:r>
              <a:rPr lang="hu-HU" dirty="0" err="1" smtClean="0"/>
              <a:t>subjects</a:t>
            </a:r>
            <a:endParaRPr lang="hu-HU" dirty="0" smtClean="0"/>
          </a:p>
          <a:p>
            <a:r>
              <a:rPr lang="hu-HU" dirty="0" smtClean="0"/>
              <a:t>The main </a:t>
            </a:r>
            <a:r>
              <a:rPr lang="hu-HU" dirty="0" err="1" smtClean="0"/>
              <a:t>goal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gateway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universities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colleges</a:t>
            </a:r>
          </a:p>
          <a:p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famous</a:t>
            </a:r>
            <a:r>
              <a:rPr lang="hu-HU" dirty="0" smtClean="0"/>
              <a:t> </a:t>
            </a:r>
            <a:r>
              <a:rPr lang="hu-HU" dirty="0" err="1" smtClean="0"/>
              <a:t>Grammar</a:t>
            </a:r>
            <a:r>
              <a:rPr lang="hu-HU" dirty="0" smtClean="0"/>
              <a:t> </a:t>
            </a:r>
            <a:r>
              <a:rPr lang="hu-HU" dirty="0" err="1" smtClean="0"/>
              <a:t>schools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pictures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65" y="5508339"/>
            <a:ext cx="1727200" cy="12954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45" y="5487896"/>
            <a:ext cx="2390945" cy="129708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31" y="2235595"/>
            <a:ext cx="2135958" cy="219154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867" y="188292"/>
            <a:ext cx="2128222" cy="1598174"/>
          </a:xfrm>
          <a:prstGeom prst="rect">
            <a:avLst/>
          </a:prstGeom>
        </p:spPr>
      </p:pic>
      <p:pic>
        <p:nvPicPr>
          <p:cNvPr id="1026" name="Picture 2" descr="http://8.kerulet.ittlakunk.hu/files/ittlakunk/upload/article/6/fazekas_mihaly_fovarosi_gyakorlo_altalanos_iskola_es_gimnazium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866" y="5323721"/>
            <a:ext cx="2135958" cy="14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zövegdoboz 15"/>
          <p:cNvSpPr txBox="1"/>
          <p:nvPr/>
        </p:nvSpPr>
        <p:spPr>
          <a:xfrm>
            <a:off x="9695544" y="4845261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Fazekas Mihály No.1.</a:t>
            </a:r>
            <a:endParaRPr lang="hu-HU" dirty="0"/>
          </a:p>
        </p:txBody>
      </p:sp>
      <p:pic>
        <p:nvPicPr>
          <p:cNvPr id="1028" name="Picture 4" descr="http://civilhetes.hu/image/data/2012/radnoti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97" y="5508339"/>
            <a:ext cx="1920968" cy="12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jbuda.hu/showpic.php?imgfile=pictures/article/435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25" y="5487896"/>
            <a:ext cx="838181" cy="125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2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8868" y="387611"/>
            <a:ext cx="8596668" cy="916256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Secondary</a:t>
            </a:r>
            <a:r>
              <a:rPr lang="hu-HU" dirty="0" smtClean="0"/>
              <a:t> </a:t>
            </a:r>
            <a:r>
              <a:rPr lang="hu-HU" dirty="0" err="1" smtClean="0"/>
              <a:t>vocational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 (Szakgimnázium)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59933"/>
            <a:ext cx="8110491" cy="3412067"/>
          </a:xfrm>
        </p:spPr>
        <p:txBody>
          <a:bodyPr>
            <a:noAutofit/>
          </a:bodyPr>
          <a:lstStyle/>
          <a:p>
            <a:r>
              <a:rPr lang="hu-HU" sz="2000" dirty="0" err="1" smtClean="0"/>
              <a:t>Similar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grammar</a:t>
            </a:r>
            <a:r>
              <a:rPr lang="hu-HU" sz="2000" dirty="0" smtClean="0"/>
              <a:t> </a:t>
            </a:r>
            <a:r>
              <a:rPr lang="hu-HU" sz="2000" dirty="0" err="1" smtClean="0"/>
              <a:t>school</a:t>
            </a:r>
            <a:r>
              <a:rPr lang="hu-HU" sz="2000" dirty="0" smtClean="0"/>
              <a:t> </a:t>
            </a:r>
            <a:r>
              <a:rPr lang="hu-HU" sz="2000" dirty="0" err="1" smtClean="0"/>
              <a:t>but</a:t>
            </a:r>
            <a:endParaRPr lang="hu-HU" sz="2000" dirty="0" smtClean="0"/>
          </a:p>
          <a:p>
            <a:pPr lvl="1"/>
            <a:r>
              <a:rPr lang="hu-HU" sz="1800" dirty="0" err="1" smtClean="0"/>
              <a:t>There</a:t>
            </a:r>
            <a:r>
              <a:rPr lang="hu-HU" sz="1800" dirty="0" smtClean="0"/>
              <a:t> </a:t>
            </a:r>
            <a:r>
              <a:rPr lang="hu-HU" sz="1800" dirty="0" err="1" smtClean="0"/>
              <a:t>are</a:t>
            </a:r>
            <a:r>
              <a:rPr lang="hu-HU" sz="1800" dirty="0" smtClean="0"/>
              <a:t> </a:t>
            </a:r>
            <a:r>
              <a:rPr lang="hu-HU" sz="1800" dirty="0" err="1" smtClean="0"/>
              <a:t>professional</a:t>
            </a:r>
            <a:r>
              <a:rPr lang="hu-HU" sz="1800" dirty="0" smtClean="0"/>
              <a:t> </a:t>
            </a:r>
            <a:r>
              <a:rPr lang="hu-HU" sz="1800" dirty="0" err="1" smtClean="0"/>
              <a:t>subjects</a:t>
            </a:r>
            <a:r>
              <a:rPr lang="hu-HU" sz="1800" dirty="0" smtClean="0"/>
              <a:t> (</a:t>
            </a:r>
            <a:r>
              <a:rPr lang="hu-HU" sz="1800" dirty="0" err="1" smtClean="0"/>
              <a:t>about</a:t>
            </a:r>
            <a:r>
              <a:rPr lang="hu-HU" sz="1800" dirty="0" smtClean="0"/>
              <a:t> 30%)</a:t>
            </a:r>
            <a:endParaRPr lang="hu-HU" sz="1800" dirty="0"/>
          </a:p>
          <a:p>
            <a:pPr lvl="2"/>
            <a:r>
              <a:rPr lang="hu-HU" sz="1600" dirty="0" err="1" smtClean="0"/>
              <a:t>Practical</a:t>
            </a:r>
            <a:r>
              <a:rPr lang="hu-HU" sz="1600" dirty="0"/>
              <a:t> </a:t>
            </a:r>
            <a:r>
              <a:rPr lang="hu-HU" sz="1600" dirty="0" err="1"/>
              <a:t>professional</a:t>
            </a:r>
            <a:r>
              <a:rPr lang="hu-HU" sz="1600" dirty="0"/>
              <a:t> </a:t>
            </a:r>
            <a:r>
              <a:rPr lang="hu-HU" sz="1600" dirty="0" err="1"/>
              <a:t>subjects</a:t>
            </a:r>
            <a:endParaRPr lang="hu-HU" sz="1600" dirty="0" smtClean="0"/>
          </a:p>
          <a:p>
            <a:pPr lvl="2"/>
            <a:r>
              <a:rPr lang="hu-HU" sz="1600" dirty="0" err="1" smtClean="0"/>
              <a:t>Theoretical</a:t>
            </a:r>
            <a:r>
              <a:rPr lang="hu-HU" sz="1600" dirty="0" smtClean="0"/>
              <a:t> </a:t>
            </a:r>
            <a:r>
              <a:rPr lang="hu-HU" sz="1600" dirty="0" err="1" smtClean="0"/>
              <a:t>professional</a:t>
            </a:r>
            <a:r>
              <a:rPr lang="hu-HU" sz="1600" dirty="0" smtClean="0"/>
              <a:t> </a:t>
            </a:r>
            <a:r>
              <a:rPr lang="hu-HU" sz="1600" dirty="0" err="1" smtClean="0"/>
              <a:t>subject</a:t>
            </a:r>
            <a:endParaRPr lang="hu-HU" sz="1600" dirty="0"/>
          </a:p>
          <a:p>
            <a:r>
              <a:rPr lang="hu-HU" sz="2000" dirty="0" smtClean="0"/>
              <a:t>The </a:t>
            </a:r>
            <a:r>
              <a:rPr lang="hu-HU" sz="2000" dirty="0" err="1" smtClean="0"/>
              <a:t>fifth</a:t>
            </a:r>
            <a:r>
              <a:rPr lang="hu-HU" sz="2000" dirty="0" smtClean="0"/>
              <a:t> </a:t>
            </a:r>
            <a:r>
              <a:rPr lang="hu-HU" sz="2000" dirty="0" err="1" smtClean="0"/>
              <a:t>subject</a:t>
            </a:r>
            <a:r>
              <a:rPr lang="hu-HU" sz="2000" dirty="0" smtClean="0"/>
              <a:t> of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final</a:t>
            </a:r>
            <a:r>
              <a:rPr lang="hu-HU" sz="2000" dirty="0" smtClean="0"/>
              <a:t> </a:t>
            </a:r>
            <a:r>
              <a:rPr lang="hu-HU" sz="2000" dirty="0" err="1" smtClean="0"/>
              <a:t>exam</a:t>
            </a:r>
            <a:r>
              <a:rPr lang="hu-HU" sz="2000" dirty="0" smtClean="0"/>
              <a:t> is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professional</a:t>
            </a:r>
            <a:r>
              <a:rPr lang="hu-HU" sz="2000" dirty="0" smtClean="0"/>
              <a:t> </a:t>
            </a:r>
            <a:r>
              <a:rPr lang="hu-HU" sz="2000" dirty="0" err="1" smtClean="0"/>
              <a:t>one</a:t>
            </a:r>
            <a:endParaRPr lang="hu-HU" sz="2000" dirty="0" smtClean="0"/>
          </a:p>
          <a:p>
            <a:r>
              <a:rPr lang="hu-HU" sz="2000" dirty="0" smtClean="0"/>
              <a:t>The main </a:t>
            </a:r>
            <a:r>
              <a:rPr lang="hu-HU" sz="2000" dirty="0" err="1" smtClean="0"/>
              <a:t>goals</a:t>
            </a:r>
            <a:endParaRPr lang="hu-HU" sz="2000" dirty="0" smtClean="0"/>
          </a:p>
          <a:p>
            <a:pPr lvl="1"/>
            <a:r>
              <a:rPr lang="hu-HU" sz="1800" dirty="0" err="1"/>
              <a:t>Continue</a:t>
            </a:r>
            <a:r>
              <a:rPr lang="hu-HU" sz="1800" dirty="0"/>
              <a:t> </a:t>
            </a:r>
            <a:r>
              <a:rPr lang="hu-HU" sz="1800" dirty="0" err="1" smtClean="0"/>
              <a:t>studies</a:t>
            </a:r>
            <a:r>
              <a:rPr lang="hu-HU" sz="1800" dirty="0" smtClean="0"/>
              <a:t> </a:t>
            </a:r>
            <a:r>
              <a:rPr lang="hu-HU" sz="1800" dirty="0" err="1" smtClean="0"/>
              <a:t>in</a:t>
            </a:r>
            <a:r>
              <a:rPr lang="hu-HU" sz="1800" dirty="0" smtClean="0"/>
              <a:t> </a:t>
            </a:r>
            <a:r>
              <a:rPr lang="hu-HU" sz="1800" dirty="0" err="1"/>
              <a:t>technical</a:t>
            </a:r>
            <a:r>
              <a:rPr lang="hu-HU" sz="1800" dirty="0"/>
              <a:t> </a:t>
            </a:r>
            <a:r>
              <a:rPr lang="hu-HU" sz="1800" dirty="0" err="1" smtClean="0"/>
              <a:t>classes</a:t>
            </a:r>
            <a:endParaRPr lang="hu-HU" sz="1800" dirty="0"/>
          </a:p>
          <a:p>
            <a:pPr lvl="1"/>
            <a:r>
              <a:rPr lang="hu-HU" sz="1800" dirty="0" err="1" smtClean="0"/>
              <a:t>They</a:t>
            </a:r>
            <a:r>
              <a:rPr lang="hu-HU" sz="1800" dirty="0" smtClean="0"/>
              <a:t> </a:t>
            </a:r>
            <a:r>
              <a:rPr lang="hu-HU" sz="1800" dirty="0" err="1" smtClean="0"/>
              <a:t>can</a:t>
            </a:r>
            <a:r>
              <a:rPr lang="hu-HU" sz="1800" dirty="0" smtClean="0"/>
              <a:t> go </a:t>
            </a:r>
            <a:r>
              <a:rPr lang="hu-HU" sz="1800" dirty="0" err="1" smtClean="0"/>
              <a:t>to</a:t>
            </a:r>
            <a:r>
              <a:rPr lang="hu-HU" sz="1800" dirty="0" smtClean="0"/>
              <a:t> </a:t>
            </a:r>
            <a:r>
              <a:rPr lang="hu-HU" sz="1800" dirty="0" err="1" smtClean="0"/>
              <a:t>university</a:t>
            </a:r>
            <a:r>
              <a:rPr lang="hu-HU" sz="1800" dirty="0" smtClean="0"/>
              <a:t> </a:t>
            </a:r>
            <a:r>
              <a:rPr lang="hu-HU" sz="1800" dirty="0" err="1" smtClean="0"/>
              <a:t>or</a:t>
            </a:r>
            <a:r>
              <a:rPr lang="hu-HU" sz="1800" dirty="0" smtClean="0"/>
              <a:t> college </a:t>
            </a:r>
            <a:r>
              <a:rPr lang="hu-HU" sz="1800" dirty="0" err="1" smtClean="0"/>
              <a:t>mainly</a:t>
            </a:r>
            <a:r>
              <a:rPr lang="hu-HU" sz="1800" dirty="0" smtClean="0"/>
              <a:t> </a:t>
            </a:r>
            <a:r>
              <a:rPr lang="hu-HU" sz="1800" dirty="0" err="1" smtClean="0"/>
              <a:t>in</a:t>
            </a:r>
            <a:r>
              <a:rPr lang="hu-HU" sz="1800" dirty="0" smtClean="0"/>
              <a:t> </a:t>
            </a:r>
            <a:r>
              <a:rPr lang="hu-HU" sz="1800" dirty="0" err="1" smtClean="0"/>
              <a:t>professional</a:t>
            </a:r>
            <a:r>
              <a:rPr lang="hu-HU" sz="1800" dirty="0" smtClean="0"/>
              <a:t> </a:t>
            </a:r>
            <a:r>
              <a:rPr lang="hu-HU" sz="1800" dirty="0" err="1" smtClean="0"/>
              <a:t>fields</a:t>
            </a:r>
            <a:endParaRPr lang="hu-HU" sz="1800" dirty="0" smtClean="0"/>
          </a:p>
          <a:p>
            <a:pPr lvl="1"/>
            <a:r>
              <a:rPr lang="hu-HU" sz="1800" dirty="0" err="1"/>
              <a:t>Chance</a:t>
            </a:r>
            <a:r>
              <a:rPr lang="hu-HU" sz="1800" dirty="0"/>
              <a:t> </a:t>
            </a:r>
            <a:r>
              <a:rPr lang="hu-HU" sz="1800" dirty="0" err="1" smtClean="0"/>
              <a:t>to</a:t>
            </a:r>
            <a:r>
              <a:rPr lang="hu-HU" sz="1800" dirty="0" smtClean="0"/>
              <a:t> </a:t>
            </a:r>
            <a:r>
              <a:rPr lang="hu-HU" sz="1800" dirty="0" err="1" smtClean="0"/>
              <a:t>get</a:t>
            </a:r>
            <a:r>
              <a:rPr lang="hu-HU" sz="1800" dirty="0" smtClean="0"/>
              <a:t> a </a:t>
            </a:r>
            <a:r>
              <a:rPr lang="hu-HU" sz="1800" dirty="0" err="1" smtClean="0"/>
              <a:t>job</a:t>
            </a:r>
            <a:r>
              <a:rPr lang="hu-HU" sz="1800" dirty="0" smtClean="0"/>
              <a:t> </a:t>
            </a:r>
            <a:r>
              <a:rPr lang="hu-HU" sz="1800" dirty="0" err="1" smtClean="0"/>
              <a:t>on</a:t>
            </a:r>
            <a:r>
              <a:rPr lang="hu-HU" sz="1800" dirty="0" smtClean="0"/>
              <a:t>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hu-HU" sz="1800" dirty="0" err="1" smtClean="0"/>
              <a:t>labour</a:t>
            </a:r>
            <a:r>
              <a:rPr lang="hu-HU" sz="1800" dirty="0" smtClean="0"/>
              <a:t> </a:t>
            </a:r>
            <a:r>
              <a:rPr lang="hu-HU" sz="1800" dirty="0"/>
              <a:t>market</a:t>
            </a:r>
          </a:p>
          <a:p>
            <a:pPr lvl="1"/>
            <a:endParaRPr lang="hu-HU" sz="1800" dirty="0"/>
          </a:p>
        </p:txBody>
      </p:sp>
      <p:pic>
        <p:nvPicPr>
          <p:cNvPr id="2050" name="Picture 2" descr="http://www.iskolaklistaja.eu/files/thumb.php?w=644&amp;img=1642-szily_iskola_kic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9" y="5042048"/>
            <a:ext cx="2254067" cy="16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a/a9/Umsz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523" y="5044245"/>
            <a:ext cx="2243822" cy="168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.panoramio.com/photos/large/183828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679" y="4976812"/>
            <a:ext cx="2333625" cy="175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helyitema.hu/pictures/article_images/314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33" y="5042048"/>
            <a:ext cx="2528358" cy="168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77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347133"/>
            <a:ext cx="8596668" cy="892582"/>
          </a:xfrm>
        </p:spPr>
        <p:txBody>
          <a:bodyPr/>
          <a:lstStyle/>
          <a:p>
            <a:r>
              <a:rPr lang="hu-HU" dirty="0" err="1" smtClean="0"/>
              <a:t>Technical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239715"/>
            <a:ext cx="8596668" cy="5424854"/>
          </a:xfrm>
        </p:spPr>
        <p:txBody>
          <a:bodyPr>
            <a:noAutofit/>
          </a:bodyPr>
          <a:lstStyle/>
          <a:p>
            <a:r>
              <a:rPr lang="hu-HU" sz="2000" dirty="0" err="1" smtClean="0"/>
              <a:t>If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student</a:t>
            </a:r>
            <a:r>
              <a:rPr lang="hu-HU" sz="2000" dirty="0" smtClean="0"/>
              <a:t> has a 4 </a:t>
            </a:r>
            <a:r>
              <a:rPr lang="hu-HU" sz="2000" dirty="0" err="1" smtClean="0"/>
              <a:t>year</a:t>
            </a:r>
            <a:r>
              <a:rPr lang="hu-HU" sz="2000" dirty="0" smtClean="0"/>
              <a:t> </a:t>
            </a:r>
            <a:r>
              <a:rPr lang="hu-HU" sz="2000" dirty="0" err="1" smtClean="0"/>
              <a:t>preliminary</a:t>
            </a:r>
            <a:r>
              <a:rPr lang="hu-HU" sz="2000" dirty="0" smtClean="0"/>
              <a:t> </a:t>
            </a:r>
            <a:r>
              <a:rPr lang="hu-HU" sz="2000" dirty="0" err="1" smtClean="0"/>
              <a:t>training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secondary</a:t>
            </a:r>
            <a:r>
              <a:rPr lang="hu-HU" sz="2000" dirty="0" smtClean="0"/>
              <a:t> </a:t>
            </a:r>
            <a:r>
              <a:rPr lang="hu-HU" sz="2000" dirty="0" err="1" smtClean="0"/>
              <a:t>school</a:t>
            </a:r>
            <a:r>
              <a:rPr lang="hu-HU" sz="2000" dirty="0" smtClean="0"/>
              <a:t>, </a:t>
            </a:r>
            <a:r>
              <a:rPr lang="hu-HU" sz="2000" dirty="0" err="1" smtClean="0"/>
              <a:t>vocational</a:t>
            </a:r>
            <a:r>
              <a:rPr lang="hu-HU" sz="2000" dirty="0" smtClean="0"/>
              <a:t> </a:t>
            </a:r>
            <a:r>
              <a:rPr lang="hu-HU" sz="2000" dirty="0" err="1" smtClean="0"/>
              <a:t>school</a:t>
            </a:r>
            <a:r>
              <a:rPr lang="hu-HU" sz="2000" dirty="0" smtClean="0"/>
              <a:t> </a:t>
            </a:r>
            <a:r>
              <a:rPr lang="hu-HU" sz="2000" dirty="0" err="1" smtClean="0"/>
              <a:t>studies</a:t>
            </a:r>
            <a:r>
              <a:rPr lang="hu-HU" sz="2000" dirty="0" smtClean="0"/>
              <a:t> </a:t>
            </a:r>
            <a:r>
              <a:rPr lang="hu-HU" sz="2000" dirty="0" err="1" smtClean="0"/>
              <a:t>last</a:t>
            </a:r>
            <a:r>
              <a:rPr lang="hu-HU" sz="2000" dirty="0" smtClean="0"/>
              <a:t> </a:t>
            </a:r>
            <a:r>
              <a:rPr lang="hu-HU" sz="2000" dirty="0" err="1" smtClean="0"/>
              <a:t>only</a:t>
            </a:r>
            <a:r>
              <a:rPr lang="hu-HU" sz="2000" dirty="0" smtClean="0"/>
              <a:t> </a:t>
            </a:r>
            <a:r>
              <a:rPr lang="hu-HU" sz="2000" dirty="0" err="1" smtClean="0"/>
              <a:t>one</a:t>
            </a:r>
            <a:r>
              <a:rPr lang="hu-HU" sz="2000" dirty="0" smtClean="0"/>
              <a:t> </a:t>
            </a:r>
            <a:r>
              <a:rPr lang="hu-HU" sz="2000" dirty="0" err="1" smtClean="0"/>
              <a:t>year</a:t>
            </a:r>
            <a:r>
              <a:rPr lang="hu-HU" sz="2000" dirty="0" smtClean="0"/>
              <a:t>, </a:t>
            </a:r>
            <a:r>
              <a:rPr lang="hu-HU" sz="2000" dirty="0" err="1" smtClean="0"/>
              <a:t>otherwise</a:t>
            </a:r>
            <a:r>
              <a:rPr lang="hu-HU" sz="2000" dirty="0" smtClean="0"/>
              <a:t> </a:t>
            </a:r>
            <a:r>
              <a:rPr lang="hu-HU" sz="2000" dirty="0" err="1" smtClean="0"/>
              <a:t>two</a:t>
            </a:r>
            <a:r>
              <a:rPr lang="hu-HU" sz="2000" dirty="0" smtClean="0"/>
              <a:t> </a:t>
            </a:r>
            <a:r>
              <a:rPr lang="hu-HU" sz="2000" dirty="0" err="1" smtClean="0"/>
              <a:t>years</a:t>
            </a:r>
            <a:endParaRPr lang="hu-HU" sz="2000" dirty="0" smtClean="0"/>
          </a:p>
          <a:p>
            <a:r>
              <a:rPr lang="hu-HU" sz="2000" dirty="0" smtClean="0"/>
              <a:t>The </a:t>
            </a:r>
            <a:r>
              <a:rPr lang="hu-HU" sz="2000" dirty="0" err="1" smtClean="0"/>
              <a:t>subjects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</a:t>
            </a:r>
          </a:p>
          <a:p>
            <a:pPr lvl="1"/>
            <a:r>
              <a:rPr lang="hu-HU" sz="1800" dirty="0" err="1" smtClean="0"/>
              <a:t>professional</a:t>
            </a:r>
            <a:r>
              <a:rPr lang="hu-HU" sz="1800" dirty="0" smtClean="0"/>
              <a:t> </a:t>
            </a:r>
            <a:r>
              <a:rPr lang="hu-HU" sz="1800" dirty="0" err="1" smtClean="0"/>
              <a:t>subjects</a:t>
            </a:r>
            <a:endParaRPr lang="hu-HU" sz="1800" dirty="0" smtClean="0"/>
          </a:p>
          <a:p>
            <a:pPr lvl="2"/>
            <a:r>
              <a:rPr lang="hu-HU" sz="1600" dirty="0" smtClean="0"/>
              <a:t>30-40% </a:t>
            </a:r>
            <a:r>
              <a:rPr lang="hu-HU" sz="1600" dirty="0" err="1" smtClean="0"/>
              <a:t>theoretical</a:t>
            </a:r>
            <a:r>
              <a:rPr lang="hu-HU" sz="1600" dirty="0" smtClean="0"/>
              <a:t> </a:t>
            </a:r>
            <a:r>
              <a:rPr lang="hu-HU" sz="1600" dirty="0" err="1" smtClean="0"/>
              <a:t>subjects</a:t>
            </a:r>
            <a:endParaRPr lang="hu-HU" sz="1600" dirty="0" smtClean="0"/>
          </a:p>
          <a:p>
            <a:pPr lvl="2"/>
            <a:r>
              <a:rPr lang="hu-HU" sz="1600" dirty="0" smtClean="0"/>
              <a:t>60-70% </a:t>
            </a:r>
            <a:r>
              <a:rPr lang="hu-HU" sz="1600" dirty="0" err="1" smtClean="0"/>
              <a:t>practical</a:t>
            </a:r>
            <a:r>
              <a:rPr lang="hu-HU" sz="1600" dirty="0" smtClean="0"/>
              <a:t> </a:t>
            </a:r>
            <a:r>
              <a:rPr lang="hu-HU" sz="1600" dirty="0" err="1" smtClean="0"/>
              <a:t>subjects</a:t>
            </a:r>
            <a:endParaRPr lang="hu-HU" sz="1600" dirty="0"/>
          </a:p>
          <a:p>
            <a:pPr lvl="1"/>
            <a:r>
              <a:rPr lang="hu-HU" sz="1800" dirty="0" smtClean="0"/>
              <a:t>Plus</a:t>
            </a:r>
          </a:p>
          <a:p>
            <a:pPr lvl="2"/>
            <a:r>
              <a:rPr lang="hu-HU" sz="1600" dirty="0" err="1" smtClean="0"/>
              <a:t>Information</a:t>
            </a:r>
            <a:r>
              <a:rPr lang="hu-HU" sz="1600" dirty="0" smtClean="0"/>
              <a:t> </a:t>
            </a:r>
            <a:r>
              <a:rPr lang="hu-HU" sz="1600" dirty="0" err="1" smtClean="0"/>
              <a:t>technology</a:t>
            </a:r>
            <a:endParaRPr lang="hu-HU" sz="1600" dirty="0" smtClean="0"/>
          </a:p>
          <a:p>
            <a:pPr lvl="2"/>
            <a:r>
              <a:rPr lang="hu-HU" sz="1600" dirty="0" err="1" smtClean="0"/>
              <a:t>Foreign</a:t>
            </a:r>
            <a:r>
              <a:rPr lang="hu-HU" sz="1600" dirty="0" smtClean="0"/>
              <a:t> </a:t>
            </a:r>
            <a:r>
              <a:rPr lang="hu-HU" sz="1600" dirty="0" err="1" smtClean="0"/>
              <a:t>languages</a:t>
            </a:r>
            <a:endParaRPr lang="hu-HU" sz="1600" dirty="0"/>
          </a:p>
          <a:p>
            <a:r>
              <a:rPr lang="hu-HU" sz="2000" dirty="0" smtClean="0"/>
              <a:t>The </a:t>
            </a:r>
            <a:r>
              <a:rPr lang="hu-HU" sz="2000" dirty="0" err="1"/>
              <a:t>final</a:t>
            </a:r>
            <a:r>
              <a:rPr lang="hu-HU" sz="2000" dirty="0"/>
              <a:t> </a:t>
            </a:r>
            <a:r>
              <a:rPr lang="hu-HU" sz="2000" dirty="0" err="1"/>
              <a:t>exam</a:t>
            </a:r>
            <a:r>
              <a:rPr lang="hu-HU" sz="2000" dirty="0"/>
              <a:t> </a:t>
            </a:r>
            <a:r>
              <a:rPr lang="hu-HU" sz="2000" dirty="0" err="1"/>
              <a:t>consists</a:t>
            </a:r>
            <a:r>
              <a:rPr lang="hu-HU" sz="2000" dirty="0"/>
              <a:t> of </a:t>
            </a:r>
            <a:r>
              <a:rPr lang="hu-HU" sz="2000" dirty="0" err="1" smtClean="0"/>
              <a:t>two</a:t>
            </a:r>
            <a:r>
              <a:rPr lang="hu-HU" sz="2000" dirty="0" smtClean="0"/>
              <a:t> </a:t>
            </a:r>
            <a:r>
              <a:rPr lang="hu-HU" sz="2000" dirty="0" err="1" smtClean="0"/>
              <a:t>parts</a:t>
            </a:r>
            <a:r>
              <a:rPr lang="hu-HU" sz="2000" dirty="0" smtClean="0"/>
              <a:t> of </a:t>
            </a:r>
            <a:r>
              <a:rPr lang="hu-HU" sz="2000" dirty="0" err="1" smtClean="0"/>
              <a:t>written</a:t>
            </a:r>
            <a:r>
              <a:rPr lang="hu-HU" sz="2000" dirty="0"/>
              <a:t>, </a:t>
            </a:r>
            <a:r>
              <a:rPr lang="hu-HU" sz="2000" dirty="0" err="1"/>
              <a:t>practical</a:t>
            </a:r>
            <a:r>
              <a:rPr lang="hu-HU" sz="2000" dirty="0"/>
              <a:t> and </a:t>
            </a:r>
            <a:r>
              <a:rPr lang="hu-HU" sz="2000" dirty="0" err="1"/>
              <a:t>oral</a:t>
            </a:r>
            <a:r>
              <a:rPr lang="hu-HU" sz="2000" dirty="0"/>
              <a:t> </a:t>
            </a:r>
            <a:r>
              <a:rPr lang="hu-HU" sz="2000" dirty="0" err="1" smtClean="0"/>
              <a:t>parts</a:t>
            </a:r>
            <a:endParaRPr lang="hu-HU" sz="2000" dirty="0" smtClean="0"/>
          </a:p>
          <a:p>
            <a:r>
              <a:rPr lang="hu-HU" sz="2000" dirty="0" smtClean="0"/>
              <a:t>The </a:t>
            </a:r>
            <a:r>
              <a:rPr lang="hu-HU" sz="2000" dirty="0" err="1" smtClean="0"/>
              <a:t>goals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endParaRPr lang="hu-HU" sz="2000" dirty="0" smtClean="0"/>
          </a:p>
          <a:p>
            <a:pPr lvl="1"/>
            <a:r>
              <a:rPr lang="hu-HU" sz="1800" dirty="0" smtClean="0"/>
              <a:t>Good </a:t>
            </a:r>
            <a:r>
              <a:rPr lang="hu-HU" sz="1800" dirty="0" err="1" smtClean="0"/>
              <a:t>chances</a:t>
            </a:r>
            <a:r>
              <a:rPr lang="hu-HU" sz="1800" dirty="0" smtClean="0"/>
              <a:t> </a:t>
            </a:r>
            <a:r>
              <a:rPr lang="hu-HU" sz="1800" dirty="0" err="1" smtClean="0"/>
              <a:t>on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labour</a:t>
            </a:r>
            <a:r>
              <a:rPr lang="hu-HU" sz="1800" dirty="0" smtClean="0"/>
              <a:t> market</a:t>
            </a:r>
          </a:p>
          <a:p>
            <a:pPr lvl="1"/>
            <a:r>
              <a:rPr lang="hu-HU" sz="1800" dirty="0" err="1" smtClean="0"/>
              <a:t>Higher</a:t>
            </a:r>
            <a:r>
              <a:rPr lang="hu-HU" sz="1800" dirty="0" smtClean="0"/>
              <a:t> </a:t>
            </a:r>
            <a:r>
              <a:rPr lang="hu-HU" sz="1800" dirty="0" err="1" smtClean="0"/>
              <a:t>chance</a:t>
            </a:r>
            <a:r>
              <a:rPr lang="hu-HU" sz="1800" dirty="0" smtClean="0"/>
              <a:t> </a:t>
            </a:r>
            <a:r>
              <a:rPr lang="hu-HU" sz="1800" dirty="0" err="1" smtClean="0"/>
              <a:t>to</a:t>
            </a:r>
            <a:r>
              <a:rPr lang="hu-HU" sz="1800" dirty="0" smtClean="0"/>
              <a:t> </a:t>
            </a:r>
            <a:r>
              <a:rPr lang="hu-HU" sz="1800" dirty="0" err="1" smtClean="0"/>
              <a:t>continue</a:t>
            </a:r>
            <a:r>
              <a:rPr lang="hu-HU" sz="1800" dirty="0" smtClean="0"/>
              <a:t> </a:t>
            </a:r>
            <a:r>
              <a:rPr lang="hu-HU" sz="1800" dirty="0" err="1" smtClean="0"/>
              <a:t>studies</a:t>
            </a:r>
            <a:r>
              <a:rPr lang="hu-HU" sz="1800" dirty="0" smtClean="0"/>
              <a:t> </a:t>
            </a:r>
            <a:r>
              <a:rPr lang="hu-HU" sz="1800" dirty="0" err="1" smtClean="0"/>
              <a:t>at</a:t>
            </a:r>
            <a:r>
              <a:rPr lang="hu-HU" sz="1800" dirty="0" smtClean="0"/>
              <a:t> </a:t>
            </a:r>
            <a:r>
              <a:rPr lang="hu-HU" sz="1800" dirty="0" err="1" smtClean="0"/>
              <a:t>university</a:t>
            </a:r>
            <a:r>
              <a:rPr lang="hu-HU" sz="1800" dirty="0" smtClean="0"/>
              <a:t> </a:t>
            </a:r>
            <a:r>
              <a:rPr lang="hu-HU" sz="1800" dirty="0" err="1" smtClean="0"/>
              <a:t>or</a:t>
            </a:r>
            <a:r>
              <a:rPr lang="hu-HU" sz="1800" dirty="0" smtClean="0"/>
              <a:t> college</a:t>
            </a:r>
          </a:p>
          <a:p>
            <a:pPr lvl="1"/>
            <a:endParaRPr lang="hu-HU" sz="1800" dirty="0"/>
          </a:p>
          <a:p>
            <a:pPr lvl="2"/>
            <a:endParaRPr lang="hu-HU" sz="16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867" y="1930400"/>
            <a:ext cx="1952979" cy="146473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867" y="3613150"/>
            <a:ext cx="1954106" cy="146558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867" y="5268384"/>
            <a:ext cx="1952979" cy="146473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867" y="275166"/>
            <a:ext cx="1952979" cy="14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Apprenticeship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5338" y="1441938"/>
            <a:ext cx="8433129" cy="5056516"/>
          </a:xfrm>
        </p:spPr>
        <p:txBody>
          <a:bodyPr>
            <a:normAutofit/>
          </a:bodyPr>
          <a:lstStyle/>
          <a:p>
            <a:r>
              <a:rPr lang="hu-HU" sz="2000" dirty="0" err="1" smtClean="0"/>
              <a:t>Takes</a:t>
            </a:r>
            <a:r>
              <a:rPr lang="hu-HU" sz="2000" dirty="0" smtClean="0"/>
              <a:t> 3 </a:t>
            </a:r>
            <a:r>
              <a:rPr lang="hu-HU" sz="2000" dirty="0" err="1" smtClean="0"/>
              <a:t>years</a:t>
            </a:r>
            <a:r>
              <a:rPr lang="hu-HU" sz="2000" dirty="0" smtClean="0"/>
              <a:t> </a:t>
            </a:r>
            <a:r>
              <a:rPr lang="hu-HU" sz="2000" dirty="0" err="1" smtClean="0"/>
              <a:t>after</a:t>
            </a:r>
            <a:r>
              <a:rPr lang="hu-HU" sz="2000" dirty="0" smtClean="0"/>
              <a:t> </a:t>
            </a:r>
            <a:r>
              <a:rPr lang="hu-HU" sz="2000" dirty="0" err="1" smtClean="0"/>
              <a:t>elementary</a:t>
            </a:r>
            <a:r>
              <a:rPr lang="hu-HU" sz="2000" dirty="0" smtClean="0"/>
              <a:t> </a:t>
            </a:r>
            <a:r>
              <a:rPr lang="hu-HU" sz="2000" dirty="0" err="1" smtClean="0"/>
              <a:t>school</a:t>
            </a:r>
            <a:endParaRPr lang="hu-HU" sz="2000" dirty="0" smtClean="0"/>
          </a:p>
          <a:p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1st form </a:t>
            </a:r>
            <a:r>
              <a:rPr lang="hu-HU" sz="2000" dirty="0" err="1" smtClean="0"/>
              <a:t>there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</a:t>
            </a:r>
            <a:r>
              <a:rPr lang="hu-HU" sz="2000" dirty="0" err="1" smtClean="0"/>
              <a:t>some</a:t>
            </a:r>
            <a:r>
              <a:rPr lang="hu-HU" sz="2000" dirty="0" smtClean="0"/>
              <a:t> </a:t>
            </a:r>
            <a:r>
              <a:rPr lang="hu-HU" sz="2000" dirty="0" err="1" smtClean="0"/>
              <a:t>general</a:t>
            </a:r>
            <a:r>
              <a:rPr lang="hu-HU" sz="2000" dirty="0" smtClean="0"/>
              <a:t> </a:t>
            </a:r>
            <a:r>
              <a:rPr lang="hu-HU" sz="2000" dirty="0" err="1" smtClean="0"/>
              <a:t>subjects</a:t>
            </a:r>
            <a:r>
              <a:rPr lang="hu-HU" sz="2000" dirty="0" smtClean="0"/>
              <a:t>, </a:t>
            </a:r>
            <a:r>
              <a:rPr lang="hu-HU" sz="2000" dirty="0" err="1" smtClean="0"/>
              <a:t>but</a:t>
            </a:r>
            <a:r>
              <a:rPr lang="hu-HU" sz="2000" dirty="0" smtClean="0"/>
              <a:t> less </a:t>
            </a:r>
            <a:r>
              <a:rPr lang="hu-HU" sz="2000" dirty="0" err="1" smtClean="0"/>
              <a:t>lessons</a:t>
            </a:r>
            <a:endParaRPr lang="hu-HU" sz="2000" dirty="0" smtClean="0"/>
          </a:p>
          <a:p>
            <a:r>
              <a:rPr lang="hu-HU" sz="2000" dirty="0" err="1" smtClean="0"/>
              <a:t>From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2nd form </a:t>
            </a:r>
            <a:r>
              <a:rPr lang="hu-HU" sz="2000" dirty="0" err="1" smtClean="0"/>
              <a:t>there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</a:t>
            </a:r>
            <a:r>
              <a:rPr lang="hu-HU" sz="2000" dirty="0" err="1" smtClean="0"/>
              <a:t>only</a:t>
            </a:r>
            <a:r>
              <a:rPr lang="hu-HU" sz="2000" dirty="0" smtClean="0"/>
              <a:t> </a:t>
            </a:r>
            <a:r>
              <a:rPr lang="hu-HU" sz="2000" dirty="0" err="1" smtClean="0"/>
              <a:t>professional</a:t>
            </a:r>
            <a:r>
              <a:rPr lang="hu-HU" sz="2000" dirty="0" smtClean="0"/>
              <a:t> </a:t>
            </a:r>
            <a:r>
              <a:rPr lang="hu-HU" sz="2000" dirty="0" err="1" smtClean="0"/>
              <a:t>subjects</a:t>
            </a:r>
            <a:endParaRPr lang="hu-HU" sz="2000" dirty="0" smtClean="0"/>
          </a:p>
          <a:p>
            <a:pPr lvl="1"/>
            <a:r>
              <a:rPr lang="hu-HU" sz="1800" dirty="0" smtClean="0"/>
              <a:t>60-70 % </a:t>
            </a:r>
            <a:r>
              <a:rPr lang="hu-HU" sz="1800" dirty="0" err="1" smtClean="0"/>
              <a:t>practical</a:t>
            </a:r>
            <a:r>
              <a:rPr lang="hu-HU" sz="1800" dirty="0" smtClean="0"/>
              <a:t> </a:t>
            </a:r>
            <a:r>
              <a:rPr lang="hu-HU" sz="1800" dirty="0" err="1" smtClean="0"/>
              <a:t>subjects</a:t>
            </a:r>
            <a:r>
              <a:rPr lang="hu-HU" sz="1800" dirty="0" smtClean="0"/>
              <a:t> </a:t>
            </a:r>
          </a:p>
          <a:p>
            <a:pPr lvl="1"/>
            <a:r>
              <a:rPr lang="hu-HU" sz="1800" dirty="0" smtClean="0"/>
              <a:t>30-40 % </a:t>
            </a:r>
            <a:r>
              <a:rPr lang="hu-HU" sz="1800" dirty="0" err="1" smtClean="0"/>
              <a:t>theoretical</a:t>
            </a:r>
            <a:r>
              <a:rPr lang="hu-HU" sz="1800" dirty="0" smtClean="0"/>
              <a:t> </a:t>
            </a:r>
            <a:r>
              <a:rPr lang="hu-HU" sz="1800" dirty="0" err="1" smtClean="0"/>
              <a:t>subjects</a:t>
            </a:r>
            <a:endParaRPr lang="hu-HU" sz="1800" dirty="0"/>
          </a:p>
          <a:p>
            <a:r>
              <a:rPr lang="hu-HU" sz="2000" dirty="0" smtClean="0"/>
              <a:t>The </a:t>
            </a:r>
            <a:r>
              <a:rPr lang="hu-HU" sz="2000" dirty="0" err="1" smtClean="0"/>
              <a:t>final</a:t>
            </a:r>
            <a:r>
              <a:rPr lang="hu-HU" sz="2000" dirty="0" smtClean="0"/>
              <a:t> </a:t>
            </a:r>
            <a:r>
              <a:rPr lang="hu-HU" sz="2000" dirty="0" err="1" smtClean="0"/>
              <a:t>exam</a:t>
            </a:r>
            <a:r>
              <a:rPr lang="hu-HU" sz="2000" dirty="0" smtClean="0"/>
              <a:t> </a:t>
            </a:r>
            <a:r>
              <a:rPr lang="hu-HU" sz="2000" dirty="0" err="1" smtClean="0"/>
              <a:t>consists</a:t>
            </a:r>
            <a:r>
              <a:rPr lang="hu-HU" sz="2000" dirty="0" smtClean="0"/>
              <a:t> of </a:t>
            </a:r>
            <a:r>
              <a:rPr lang="hu-HU" sz="2000" dirty="0" err="1" smtClean="0"/>
              <a:t>written</a:t>
            </a:r>
            <a:r>
              <a:rPr lang="hu-HU" sz="2000" dirty="0" smtClean="0"/>
              <a:t>, </a:t>
            </a:r>
            <a:r>
              <a:rPr lang="hu-HU" sz="2000" dirty="0" err="1" smtClean="0"/>
              <a:t>practical</a:t>
            </a:r>
            <a:r>
              <a:rPr lang="hu-HU" sz="2000" dirty="0" smtClean="0"/>
              <a:t> and </a:t>
            </a:r>
            <a:r>
              <a:rPr lang="hu-HU" sz="2000" dirty="0" err="1" smtClean="0"/>
              <a:t>oral</a:t>
            </a:r>
            <a:r>
              <a:rPr lang="hu-HU" sz="2000" dirty="0" smtClean="0"/>
              <a:t> </a:t>
            </a:r>
            <a:r>
              <a:rPr lang="hu-HU" sz="2000" dirty="0" err="1" smtClean="0"/>
              <a:t>parts</a:t>
            </a:r>
            <a:endParaRPr lang="hu-HU" sz="2000" dirty="0"/>
          </a:p>
          <a:p>
            <a:r>
              <a:rPr lang="hu-HU" sz="2000" dirty="0" smtClean="0"/>
              <a:t>The main </a:t>
            </a:r>
            <a:r>
              <a:rPr lang="hu-HU" sz="2000" dirty="0" err="1" smtClean="0"/>
              <a:t>goal</a:t>
            </a:r>
            <a:r>
              <a:rPr lang="hu-HU" sz="2000" dirty="0" smtClean="0"/>
              <a:t> is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have</a:t>
            </a:r>
            <a:r>
              <a:rPr lang="hu-HU" sz="2000" dirty="0" smtClean="0"/>
              <a:t> a </a:t>
            </a:r>
            <a:r>
              <a:rPr lang="hu-HU" sz="2000" dirty="0" err="1" smtClean="0"/>
              <a:t>better</a:t>
            </a:r>
            <a:r>
              <a:rPr lang="hu-HU" sz="2000" dirty="0" smtClean="0"/>
              <a:t> </a:t>
            </a:r>
            <a:r>
              <a:rPr lang="hu-HU" sz="2000" dirty="0" err="1" smtClean="0"/>
              <a:t>choice</a:t>
            </a:r>
            <a:r>
              <a:rPr lang="hu-HU" sz="2000" dirty="0" smtClean="0"/>
              <a:t> </a:t>
            </a:r>
            <a:r>
              <a:rPr lang="hu-HU" sz="2000" dirty="0" err="1" smtClean="0"/>
              <a:t>on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labour</a:t>
            </a:r>
            <a:r>
              <a:rPr lang="hu-HU" sz="2000" dirty="0" smtClean="0"/>
              <a:t> market </a:t>
            </a:r>
          </a:p>
          <a:p>
            <a:r>
              <a:rPr lang="hu-HU" sz="2000" dirty="0" smtClean="0"/>
              <a:t>The </a:t>
            </a:r>
            <a:r>
              <a:rPr lang="hu-HU" sz="2000" dirty="0" err="1" smtClean="0"/>
              <a:t>students</a:t>
            </a:r>
            <a:r>
              <a:rPr lang="hu-HU" sz="2000" dirty="0" smtClean="0"/>
              <a:t> </a:t>
            </a:r>
            <a:r>
              <a:rPr lang="hu-HU" sz="2000" dirty="0" err="1" smtClean="0"/>
              <a:t>can</a:t>
            </a:r>
            <a:r>
              <a:rPr lang="hu-HU" sz="2000" dirty="0" smtClean="0"/>
              <a:t> </a:t>
            </a:r>
            <a:r>
              <a:rPr lang="hu-HU" sz="2000" dirty="0" err="1" smtClean="0"/>
              <a:t>get</a:t>
            </a:r>
            <a:r>
              <a:rPr lang="hu-HU" sz="2000" dirty="0" smtClean="0"/>
              <a:t> </a:t>
            </a:r>
            <a:r>
              <a:rPr lang="hu-HU" sz="2000" dirty="0" err="1" smtClean="0"/>
              <a:t>scolarships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some</a:t>
            </a:r>
            <a:r>
              <a:rPr lang="hu-HU" sz="2000" dirty="0" smtClean="0"/>
              <a:t> </a:t>
            </a:r>
            <a:r>
              <a:rPr lang="hu-HU" sz="2000" dirty="0" err="1" smtClean="0"/>
              <a:t>professions</a:t>
            </a:r>
            <a:r>
              <a:rPr lang="hu-HU" sz="2000" dirty="0" smtClean="0"/>
              <a:t> </a:t>
            </a:r>
            <a:br>
              <a:rPr lang="hu-HU" sz="2000" dirty="0" smtClean="0"/>
            </a:br>
            <a:r>
              <a:rPr lang="hu-HU" sz="2000" dirty="0" smtClean="0"/>
              <a:t>(</a:t>
            </a:r>
            <a:r>
              <a:rPr lang="hu-HU" sz="2000" dirty="0" err="1" smtClean="0"/>
              <a:t>About</a:t>
            </a:r>
            <a:r>
              <a:rPr lang="hu-HU" sz="2000" dirty="0" smtClean="0"/>
              <a:t> €50 – 200 /</a:t>
            </a:r>
            <a:r>
              <a:rPr lang="hu-HU" sz="2000" dirty="0" err="1" smtClean="0"/>
              <a:t>month</a:t>
            </a:r>
            <a:r>
              <a:rPr lang="hu-HU" sz="2000" dirty="0" smtClean="0"/>
              <a:t> </a:t>
            </a:r>
            <a:r>
              <a:rPr lang="hu-HU" sz="2000" dirty="0" err="1" smtClean="0"/>
              <a:t>depending</a:t>
            </a:r>
            <a:r>
              <a:rPr lang="hu-HU" sz="2000" dirty="0" smtClean="0"/>
              <a:t> </a:t>
            </a:r>
            <a:r>
              <a:rPr lang="hu-HU" sz="2000" dirty="0" err="1" smtClean="0"/>
              <a:t>on</a:t>
            </a:r>
            <a:r>
              <a:rPr lang="hu-HU" sz="2000" dirty="0" smtClean="0"/>
              <a:t> </a:t>
            </a:r>
            <a:r>
              <a:rPr lang="hu-HU" sz="2000" dirty="0" err="1" smtClean="0"/>
              <a:t>academic</a:t>
            </a:r>
            <a:r>
              <a:rPr lang="hu-HU" sz="2000" dirty="0" smtClean="0"/>
              <a:t> </a:t>
            </a:r>
            <a:r>
              <a:rPr lang="hu-HU" sz="2000" dirty="0" err="1" smtClean="0"/>
              <a:t>results</a:t>
            </a:r>
            <a:r>
              <a:rPr lang="hu-HU" sz="2000" dirty="0" smtClean="0"/>
              <a:t>)</a:t>
            </a:r>
          </a:p>
          <a:p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2nd and 3rd form </a:t>
            </a:r>
            <a:r>
              <a:rPr lang="hu-HU" sz="2000" dirty="0" err="1" smtClean="0"/>
              <a:t>students</a:t>
            </a:r>
            <a:r>
              <a:rPr lang="hu-HU" sz="2000" dirty="0" smtClean="0"/>
              <a:t> </a:t>
            </a:r>
            <a:r>
              <a:rPr lang="hu-HU" sz="2000" dirty="0" err="1" smtClean="0"/>
              <a:t>can</a:t>
            </a:r>
            <a:r>
              <a:rPr lang="hu-HU" sz="2000" dirty="0" smtClean="0"/>
              <a:t> </a:t>
            </a:r>
            <a:r>
              <a:rPr lang="hu-HU" sz="2000" dirty="0" err="1" smtClean="0"/>
              <a:t>have</a:t>
            </a:r>
            <a:r>
              <a:rPr lang="hu-HU" sz="2000" dirty="0" smtClean="0"/>
              <a:t> </a:t>
            </a:r>
            <a:r>
              <a:rPr lang="hu-HU" sz="2000" dirty="0" err="1" smtClean="0"/>
              <a:t>workshops</a:t>
            </a:r>
            <a:r>
              <a:rPr lang="hu-HU" sz="2000" dirty="0" smtClean="0"/>
              <a:t> </a:t>
            </a:r>
            <a:r>
              <a:rPr lang="hu-HU" sz="2000" dirty="0" err="1" smtClean="0"/>
              <a:t>at</a:t>
            </a:r>
            <a:r>
              <a:rPr lang="hu-HU" sz="2000" dirty="0" smtClean="0"/>
              <a:t> </a:t>
            </a:r>
            <a:r>
              <a:rPr lang="hu-HU" sz="2000" dirty="0" err="1" smtClean="0"/>
              <a:t>private</a:t>
            </a:r>
            <a:r>
              <a:rPr lang="hu-HU" sz="2000" dirty="0" smtClean="0"/>
              <a:t> </a:t>
            </a:r>
            <a:r>
              <a:rPr lang="hu-HU" sz="2000" dirty="0" err="1" smtClean="0"/>
              <a:t>firms</a:t>
            </a:r>
            <a:r>
              <a:rPr lang="hu-HU" sz="2000" dirty="0" smtClean="0"/>
              <a:t> (</a:t>
            </a:r>
            <a:r>
              <a:rPr lang="hu-HU" sz="2000" b="1" dirty="0" err="1" smtClean="0">
                <a:solidFill>
                  <a:srgbClr val="FF0000"/>
                </a:solidFill>
              </a:rPr>
              <a:t>Dual</a:t>
            </a:r>
            <a:r>
              <a:rPr lang="hu-HU" sz="2000" b="1" dirty="0" smtClean="0">
                <a:solidFill>
                  <a:srgbClr val="FF0000"/>
                </a:solidFill>
              </a:rPr>
              <a:t> </a:t>
            </a:r>
            <a:r>
              <a:rPr lang="hu-HU" sz="2000" b="1" dirty="0" err="1" smtClean="0">
                <a:solidFill>
                  <a:srgbClr val="FF0000"/>
                </a:solidFill>
              </a:rPr>
              <a:t>Training</a:t>
            </a:r>
            <a:r>
              <a:rPr lang="hu-HU" sz="2000" b="1" dirty="0" smtClean="0"/>
              <a:t>). 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332" y="198361"/>
            <a:ext cx="1925561" cy="144417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87" y="1874455"/>
            <a:ext cx="1910247" cy="143268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398" y="3454397"/>
            <a:ext cx="1917705" cy="12784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42" y="5071531"/>
            <a:ext cx="1904361" cy="149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2940"/>
          </a:xfrm>
        </p:spPr>
        <p:txBody>
          <a:bodyPr/>
          <a:lstStyle/>
          <a:p>
            <a:r>
              <a:rPr lang="hu-HU" dirty="0" smtClean="0"/>
              <a:t>HÍD (</a:t>
            </a:r>
            <a:r>
              <a:rPr lang="hu-HU" dirty="0" err="1" smtClean="0"/>
              <a:t>bridge</a:t>
            </a:r>
            <a:r>
              <a:rPr lang="hu-HU" dirty="0" smtClean="0"/>
              <a:t>) </a:t>
            </a:r>
            <a:r>
              <a:rPr lang="hu-HU" dirty="0" err="1" smtClean="0"/>
              <a:t>programme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472541"/>
            <a:ext cx="8596668" cy="4568822"/>
          </a:xfrm>
        </p:spPr>
        <p:txBody>
          <a:bodyPr>
            <a:normAutofit/>
          </a:bodyPr>
          <a:lstStyle/>
          <a:p>
            <a:r>
              <a:rPr lang="hu-HU" sz="2400" dirty="0" err="1" smtClean="0"/>
              <a:t>Designed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students</a:t>
            </a:r>
            <a:r>
              <a:rPr lang="hu-HU" sz="2400" dirty="0" smtClean="0"/>
              <a:t> of 16 </a:t>
            </a:r>
            <a:r>
              <a:rPr lang="hu-HU" sz="2400" dirty="0" err="1" smtClean="0"/>
              <a:t>who</a:t>
            </a:r>
            <a:r>
              <a:rPr lang="hu-HU" sz="2400" dirty="0" smtClean="0"/>
              <a:t>,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different</a:t>
            </a:r>
            <a:r>
              <a:rPr lang="hu-HU" sz="2400" dirty="0" smtClean="0"/>
              <a:t> </a:t>
            </a:r>
            <a:r>
              <a:rPr lang="hu-HU" sz="2400" dirty="0" err="1" smtClean="0"/>
              <a:t>reasons</a:t>
            </a:r>
            <a:r>
              <a:rPr lang="hu-HU" sz="2400" dirty="0" smtClean="0"/>
              <a:t>, </a:t>
            </a:r>
            <a:r>
              <a:rPr lang="hu-HU" sz="2400" dirty="0" err="1" smtClean="0"/>
              <a:t>do</a:t>
            </a:r>
            <a:r>
              <a:rPr lang="hu-HU" sz="2400" dirty="0" smtClean="0"/>
              <a:t> </a:t>
            </a:r>
            <a:r>
              <a:rPr lang="hu-HU" sz="2400" dirty="0" err="1" smtClean="0"/>
              <a:t>not</a:t>
            </a:r>
            <a:r>
              <a:rPr lang="hu-HU" sz="2400" dirty="0" smtClean="0"/>
              <a:t> </a:t>
            </a:r>
            <a:r>
              <a:rPr lang="hu-HU" sz="2400" dirty="0" err="1" smtClean="0"/>
              <a:t>finish</a:t>
            </a:r>
            <a:r>
              <a:rPr lang="hu-HU" sz="2400" dirty="0" smtClean="0"/>
              <a:t> </a:t>
            </a:r>
            <a:r>
              <a:rPr lang="hu-HU" sz="2400" dirty="0" err="1" smtClean="0"/>
              <a:t>elementary</a:t>
            </a:r>
            <a:r>
              <a:rPr lang="hu-HU" sz="2400" dirty="0" smtClean="0"/>
              <a:t> </a:t>
            </a:r>
            <a:r>
              <a:rPr lang="hu-HU" sz="2400" dirty="0" err="1" smtClean="0"/>
              <a:t>school</a:t>
            </a:r>
            <a:r>
              <a:rPr lang="hu-HU" sz="2400" dirty="0"/>
              <a:t>.</a:t>
            </a:r>
            <a:r>
              <a:rPr lang="hu-HU" sz="2400" dirty="0" smtClean="0"/>
              <a:t> </a:t>
            </a:r>
            <a:r>
              <a:rPr lang="hu-HU" sz="2400" dirty="0" smtClean="0">
                <a:sym typeface="Wingdings" panose="05000000000000000000" pitchFamily="2" charset="2"/>
              </a:rPr>
              <a:t></a:t>
            </a:r>
            <a:endParaRPr lang="hu-HU" sz="2400" dirty="0" smtClean="0"/>
          </a:p>
          <a:p>
            <a:r>
              <a:rPr lang="hu-HU" sz="2400" dirty="0" err="1" smtClean="0"/>
              <a:t>These</a:t>
            </a:r>
            <a:r>
              <a:rPr lang="hu-HU" sz="2400" dirty="0" smtClean="0"/>
              <a:t> </a:t>
            </a:r>
            <a:r>
              <a:rPr lang="hu-HU" sz="2400" dirty="0" err="1" smtClean="0"/>
              <a:t>students</a:t>
            </a:r>
            <a:r>
              <a:rPr lang="hu-HU" sz="2400" dirty="0" smtClean="0"/>
              <a:t> </a:t>
            </a:r>
            <a:r>
              <a:rPr lang="hu-HU" sz="2400" dirty="0" err="1" smtClean="0"/>
              <a:t>can</a:t>
            </a:r>
            <a:r>
              <a:rPr lang="hu-HU" sz="2400" dirty="0" smtClean="0"/>
              <a:t> </a:t>
            </a:r>
            <a:r>
              <a:rPr lang="hu-HU" sz="2400" dirty="0" err="1" smtClean="0"/>
              <a:t>take</a:t>
            </a:r>
            <a:r>
              <a:rPr lang="hu-HU" sz="2400" dirty="0" smtClean="0"/>
              <a:t> part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apprenticeship</a:t>
            </a:r>
            <a:r>
              <a:rPr lang="hu-HU" sz="2400" dirty="0" smtClean="0"/>
              <a:t> </a:t>
            </a:r>
            <a:r>
              <a:rPr lang="hu-HU" sz="2400" dirty="0" err="1" smtClean="0"/>
              <a:t>training</a:t>
            </a:r>
            <a:endParaRPr lang="hu-HU" sz="2400" dirty="0" smtClean="0"/>
          </a:p>
          <a:p>
            <a:r>
              <a:rPr lang="hu-HU" sz="2400" dirty="0" err="1" smtClean="0"/>
              <a:t>Only</a:t>
            </a:r>
            <a:r>
              <a:rPr lang="hu-HU" sz="2400" dirty="0" smtClean="0"/>
              <a:t> a </a:t>
            </a:r>
            <a:r>
              <a:rPr lang="hu-HU" sz="2400" dirty="0" err="1" smtClean="0"/>
              <a:t>few</a:t>
            </a:r>
            <a:r>
              <a:rPr lang="hu-HU" sz="2400" dirty="0" smtClean="0"/>
              <a:t> </a:t>
            </a:r>
            <a:r>
              <a:rPr lang="hu-HU" sz="2400" dirty="0" err="1" smtClean="0"/>
              <a:t>schools</a:t>
            </a:r>
            <a:r>
              <a:rPr lang="hu-HU" sz="2400" dirty="0" smtClean="0"/>
              <a:t> </a:t>
            </a:r>
            <a:r>
              <a:rPr lang="hu-HU" sz="2400" dirty="0" err="1" smtClean="0"/>
              <a:t>have</a:t>
            </a:r>
            <a:r>
              <a:rPr lang="hu-HU" sz="2400" dirty="0" smtClean="0"/>
              <a:t> </a:t>
            </a:r>
            <a:r>
              <a:rPr lang="hu-HU" sz="2400" dirty="0" err="1" smtClean="0"/>
              <a:t>this</a:t>
            </a:r>
            <a:r>
              <a:rPr lang="hu-HU" sz="2400" dirty="0" smtClean="0"/>
              <a:t> </a:t>
            </a:r>
            <a:r>
              <a:rPr lang="hu-HU" sz="2400" dirty="0" err="1" smtClean="0"/>
              <a:t>programme</a:t>
            </a:r>
            <a:endParaRPr lang="hu-HU" sz="2400" dirty="0"/>
          </a:p>
        </p:txBody>
      </p:sp>
      <p:pic>
        <p:nvPicPr>
          <p:cNvPr id="3074" name="Picture 2" descr="http://www.magyartudat.com/wp-content/uploads/karr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1" y="4833408"/>
            <a:ext cx="27432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6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Adult</a:t>
            </a:r>
            <a:r>
              <a:rPr lang="hu-HU" dirty="0" smtClean="0"/>
              <a:t> </a:t>
            </a:r>
            <a:r>
              <a:rPr lang="hu-HU" dirty="0" err="1" smtClean="0"/>
              <a:t>education</a:t>
            </a:r>
            <a:r>
              <a:rPr lang="hu-HU" dirty="0" smtClean="0"/>
              <a:t> / </a:t>
            </a:r>
            <a:r>
              <a:rPr lang="hu-HU" dirty="0" err="1" smtClean="0"/>
              <a:t>training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520043"/>
            <a:ext cx="8596668" cy="4521320"/>
          </a:xfrm>
        </p:spPr>
        <p:txBody>
          <a:bodyPr>
            <a:noAutofit/>
          </a:bodyPr>
          <a:lstStyle/>
          <a:p>
            <a:r>
              <a:rPr lang="hu-HU" sz="2400" dirty="0" err="1" smtClean="0"/>
              <a:t>After</a:t>
            </a:r>
            <a:r>
              <a:rPr lang="hu-HU" sz="2000" dirty="0" smtClean="0"/>
              <a:t> </a:t>
            </a:r>
            <a:r>
              <a:rPr lang="hu-HU" sz="2000" dirty="0" err="1" smtClean="0"/>
              <a:t>elementary</a:t>
            </a:r>
            <a:r>
              <a:rPr lang="hu-HU" sz="2000" dirty="0" smtClean="0"/>
              <a:t> </a:t>
            </a:r>
            <a:r>
              <a:rPr lang="hu-HU" sz="2000" dirty="0" err="1" smtClean="0"/>
              <a:t>school</a:t>
            </a:r>
            <a:r>
              <a:rPr lang="hu-HU" sz="2000" dirty="0" smtClean="0"/>
              <a:t> </a:t>
            </a:r>
            <a:r>
              <a:rPr lang="hu-HU" sz="2000" dirty="0" err="1" smtClean="0"/>
              <a:t>or</a:t>
            </a:r>
            <a:r>
              <a:rPr lang="hu-HU" sz="2000" dirty="0" smtClean="0"/>
              <a:t> </a:t>
            </a:r>
            <a:r>
              <a:rPr lang="hu-HU" sz="2000" dirty="0" err="1" smtClean="0"/>
              <a:t>apprenticeship</a:t>
            </a:r>
            <a:r>
              <a:rPr lang="hu-HU" sz="2000" dirty="0" smtClean="0"/>
              <a:t> (</a:t>
            </a:r>
            <a:r>
              <a:rPr lang="hu-HU" sz="2000" dirty="0" err="1" smtClean="0"/>
              <a:t>from</a:t>
            </a:r>
            <a:r>
              <a:rPr lang="hu-HU" sz="2000" dirty="0" smtClean="0"/>
              <a:t> </a:t>
            </a:r>
            <a:r>
              <a:rPr lang="hu-HU" sz="2000" dirty="0" err="1" smtClean="0"/>
              <a:t>age</a:t>
            </a:r>
            <a:r>
              <a:rPr lang="hu-HU" sz="2000" dirty="0" smtClean="0"/>
              <a:t> 16)</a:t>
            </a:r>
          </a:p>
          <a:p>
            <a:pPr lvl="1"/>
            <a:r>
              <a:rPr lang="hu-HU" sz="1800" dirty="0" err="1" smtClean="0"/>
              <a:t>Secondary</a:t>
            </a:r>
            <a:r>
              <a:rPr lang="hu-HU" sz="1800" dirty="0" smtClean="0"/>
              <a:t> </a:t>
            </a:r>
            <a:r>
              <a:rPr lang="hu-HU" sz="1800" dirty="0" err="1" smtClean="0"/>
              <a:t>vocational</a:t>
            </a:r>
            <a:r>
              <a:rPr lang="hu-HU" sz="1800" dirty="0" smtClean="0"/>
              <a:t> </a:t>
            </a:r>
            <a:r>
              <a:rPr lang="hu-HU" sz="1800" dirty="0" err="1" smtClean="0"/>
              <a:t>school</a:t>
            </a:r>
            <a:r>
              <a:rPr lang="hu-HU" sz="1800" dirty="0" smtClean="0"/>
              <a:t> </a:t>
            </a:r>
            <a:r>
              <a:rPr lang="hu-HU" sz="1800" b="1" dirty="0" err="1" smtClean="0"/>
              <a:t>without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professional</a:t>
            </a:r>
            <a:r>
              <a:rPr lang="hu-HU" sz="1800" dirty="0" smtClean="0"/>
              <a:t> </a:t>
            </a:r>
            <a:r>
              <a:rPr lang="hu-HU" sz="1800" dirty="0" err="1" smtClean="0"/>
              <a:t>subjects</a:t>
            </a:r>
            <a:endParaRPr lang="hu-HU" sz="1800" dirty="0" smtClean="0"/>
          </a:p>
          <a:p>
            <a:pPr lvl="1"/>
            <a:r>
              <a:rPr lang="hu-HU" sz="1800" dirty="0" err="1" smtClean="0"/>
              <a:t>Only</a:t>
            </a:r>
            <a:r>
              <a:rPr lang="hu-HU" sz="1800" dirty="0" smtClean="0"/>
              <a:t> </a:t>
            </a:r>
            <a:r>
              <a:rPr lang="hu-HU" sz="1800" dirty="0" err="1" smtClean="0"/>
              <a:t>two</a:t>
            </a:r>
            <a:r>
              <a:rPr lang="hu-HU" sz="1800" dirty="0" smtClean="0"/>
              <a:t> </a:t>
            </a:r>
            <a:r>
              <a:rPr lang="hu-HU" sz="1800" dirty="0" err="1" smtClean="0"/>
              <a:t>years</a:t>
            </a:r>
            <a:r>
              <a:rPr lang="hu-HU" sz="1800" dirty="0" smtClean="0"/>
              <a:t> (11 and 12 </a:t>
            </a:r>
            <a:r>
              <a:rPr lang="hu-HU" sz="1800" dirty="0" err="1" smtClean="0"/>
              <a:t>forms</a:t>
            </a:r>
            <a:r>
              <a:rPr lang="hu-HU" sz="1800" dirty="0" smtClean="0"/>
              <a:t>)</a:t>
            </a:r>
          </a:p>
          <a:p>
            <a:pPr lvl="1"/>
            <a:r>
              <a:rPr lang="hu-HU" sz="1800" dirty="0" smtClean="0"/>
              <a:t>The </a:t>
            </a:r>
            <a:r>
              <a:rPr lang="hu-HU" sz="1800" dirty="0" err="1" smtClean="0"/>
              <a:t>goal</a:t>
            </a:r>
            <a:r>
              <a:rPr lang="hu-HU" sz="1800" dirty="0" smtClean="0"/>
              <a:t> is </a:t>
            </a:r>
            <a:r>
              <a:rPr lang="hu-HU" sz="1800" dirty="0" err="1" smtClean="0"/>
              <a:t>final</a:t>
            </a:r>
            <a:r>
              <a:rPr lang="hu-HU" sz="1800" dirty="0" smtClean="0"/>
              <a:t> </a:t>
            </a:r>
            <a:r>
              <a:rPr lang="hu-HU" sz="1800" dirty="0" err="1" smtClean="0"/>
              <a:t>exam</a:t>
            </a:r>
            <a:endParaRPr lang="hu-HU" sz="1800" dirty="0" smtClean="0"/>
          </a:p>
          <a:p>
            <a:r>
              <a:rPr lang="hu-HU" sz="2000" dirty="0" err="1" smtClean="0"/>
              <a:t>After</a:t>
            </a:r>
            <a:r>
              <a:rPr lang="hu-HU" sz="2000" dirty="0" smtClean="0"/>
              <a:t> </a:t>
            </a:r>
            <a:r>
              <a:rPr lang="hu-HU" sz="2000" dirty="0" err="1" smtClean="0"/>
              <a:t>elementary</a:t>
            </a:r>
            <a:r>
              <a:rPr lang="hu-HU" sz="2000" dirty="0" smtClean="0"/>
              <a:t> </a:t>
            </a:r>
            <a:r>
              <a:rPr lang="hu-HU" sz="2000" dirty="0" err="1" smtClean="0"/>
              <a:t>school</a:t>
            </a:r>
            <a:r>
              <a:rPr lang="hu-HU" sz="2000" dirty="0" smtClean="0"/>
              <a:t> </a:t>
            </a:r>
            <a:r>
              <a:rPr lang="hu-HU" sz="2000" dirty="0" err="1" smtClean="0"/>
              <a:t>or</a:t>
            </a:r>
            <a:r>
              <a:rPr lang="hu-HU" sz="2000" dirty="0" smtClean="0"/>
              <a:t> </a:t>
            </a:r>
            <a:r>
              <a:rPr lang="hu-HU" sz="2000" dirty="0" err="1" smtClean="0"/>
              <a:t>apprenticeship</a:t>
            </a:r>
            <a:r>
              <a:rPr lang="hu-HU" sz="2000" dirty="0" smtClean="0"/>
              <a:t> (</a:t>
            </a:r>
            <a:r>
              <a:rPr lang="hu-HU" sz="2000" dirty="0" err="1" smtClean="0"/>
              <a:t>from</a:t>
            </a:r>
            <a:r>
              <a:rPr lang="hu-HU" sz="2000" dirty="0" smtClean="0"/>
              <a:t> </a:t>
            </a:r>
            <a:r>
              <a:rPr lang="hu-HU" sz="2000" dirty="0" err="1" smtClean="0"/>
              <a:t>age</a:t>
            </a:r>
            <a:r>
              <a:rPr lang="hu-HU" sz="2000" dirty="0" smtClean="0"/>
              <a:t> 16)</a:t>
            </a:r>
          </a:p>
          <a:p>
            <a:pPr lvl="1"/>
            <a:r>
              <a:rPr lang="hu-HU" sz="1800" dirty="0" smtClean="0"/>
              <a:t>The </a:t>
            </a:r>
            <a:r>
              <a:rPr lang="hu-HU" sz="1800" dirty="0" err="1" smtClean="0"/>
              <a:t>goal</a:t>
            </a:r>
            <a:r>
              <a:rPr lang="hu-HU" sz="1800" dirty="0" smtClean="0"/>
              <a:t> is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first</a:t>
            </a:r>
            <a:r>
              <a:rPr lang="hu-HU" sz="1800" dirty="0" smtClean="0"/>
              <a:t> </a:t>
            </a:r>
            <a:r>
              <a:rPr lang="hu-HU" sz="1800" dirty="0" err="1" smtClean="0"/>
              <a:t>or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second</a:t>
            </a:r>
            <a:r>
              <a:rPr lang="hu-HU" sz="1800" dirty="0" smtClean="0"/>
              <a:t> </a:t>
            </a:r>
            <a:r>
              <a:rPr lang="hu-HU" sz="1800" dirty="0" err="1" smtClean="0"/>
              <a:t>profession</a:t>
            </a:r>
            <a:endParaRPr lang="hu-HU" sz="1800" dirty="0" smtClean="0"/>
          </a:p>
          <a:p>
            <a:pPr lvl="1"/>
            <a:r>
              <a:rPr lang="hu-HU" sz="1800" dirty="0" smtClean="0"/>
              <a:t>The </a:t>
            </a:r>
            <a:r>
              <a:rPr lang="hu-HU" sz="1800" dirty="0" err="1" smtClean="0"/>
              <a:t>second</a:t>
            </a:r>
            <a:r>
              <a:rPr lang="hu-HU" sz="1800" dirty="0" smtClean="0"/>
              <a:t> </a:t>
            </a:r>
            <a:r>
              <a:rPr lang="hu-HU" sz="1800" dirty="0" err="1" smtClean="0"/>
              <a:t>profession</a:t>
            </a:r>
            <a:r>
              <a:rPr lang="hu-HU" sz="1800" dirty="0" smtClean="0"/>
              <a:t> is </a:t>
            </a:r>
            <a:r>
              <a:rPr lang="hu-HU" sz="1800" dirty="0" err="1" smtClean="0"/>
              <a:t>paying</a:t>
            </a:r>
            <a:endParaRPr lang="hu-HU" sz="1800" dirty="0"/>
          </a:p>
          <a:p>
            <a:r>
              <a:rPr lang="hu-HU" sz="2000" dirty="0" err="1" smtClean="0"/>
              <a:t>Adult</a:t>
            </a:r>
            <a:r>
              <a:rPr lang="hu-HU" sz="2000" dirty="0" smtClean="0"/>
              <a:t> </a:t>
            </a:r>
            <a:r>
              <a:rPr lang="hu-HU" sz="2000" dirty="0" err="1" smtClean="0"/>
              <a:t>education</a:t>
            </a:r>
            <a:endParaRPr lang="hu-HU" sz="2000" dirty="0" smtClean="0"/>
          </a:p>
          <a:p>
            <a:pPr lvl="1"/>
            <a:r>
              <a:rPr lang="hu-HU" sz="1800" dirty="0" err="1" smtClean="0"/>
              <a:t>Full</a:t>
            </a:r>
            <a:r>
              <a:rPr lang="hu-HU" sz="1800" dirty="0" smtClean="0"/>
              <a:t> </a:t>
            </a:r>
            <a:r>
              <a:rPr lang="hu-HU" sz="1800" dirty="0" err="1" smtClean="0"/>
              <a:t>time</a:t>
            </a:r>
            <a:endParaRPr lang="hu-HU" sz="1800" dirty="0" smtClean="0"/>
          </a:p>
          <a:p>
            <a:pPr lvl="1"/>
            <a:r>
              <a:rPr lang="hu-HU" sz="1800" dirty="0" smtClean="0"/>
              <a:t>Evening </a:t>
            </a:r>
            <a:r>
              <a:rPr lang="hu-HU" sz="1800" dirty="0" err="1" smtClean="0"/>
              <a:t>courses</a:t>
            </a:r>
            <a:endParaRPr lang="hu-HU" sz="1800" dirty="0" smtClean="0"/>
          </a:p>
          <a:p>
            <a:pPr lvl="1"/>
            <a:r>
              <a:rPr lang="hu-HU" sz="1800" dirty="0" err="1" smtClean="0"/>
              <a:t>Correspondence</a:t>
            </a:r>
            <a:r>
              <a:rPr lang="hu-HU" sz="1800" dirty="0" smtClean="0"/>
              <a:t> </a:t>
            </a:r>
            <a:r>
              <a:rPr lang="hu-HU" sz="1800" dirty="0" err="1" smtClean="0"/>
              <a:t>courses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6898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Dormitory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3" y="1439568"/>
            <a:ext cx="9601199" cy="4029899"/>
          </a:xfrm>
        </p:spPr>
        <p:txBody>
          <a:bodyPr>
            <a:noAutofit/>
          </a:bodyPr>
          <a:lstStyle/>
          <a:p>
            <a:r>
              <a:rPr lang="hu-HU" sz="2000" dirty="0" err="1" smtClean="0"/>
              <a:t>Dormitories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</a:t>
            </a:r>
            <a:r>
              <a:rPr lang="hu-HU" sz="2000" dirty="0" err="1" smtClean="0"/>
              <a:t>generally</a:t>
            </a:r>
            <a:r>
              <a:rPr lang="hu-HU" sz="2000" dirty="0" smtClean="0"/>
              <a:t> mixed </a:t>
            </a:r>
            <a:r>
              <a:rPr lang="hu-HU" sz="2000" dirty="0" err="1" smtClean="0"/>
              <a:t>but</a:t>
            </a:r>
            <a:r>
              <a:rPr lang="hu-HU" sz="2000" dirty="0" smtClean="0"/>
              <a:t> </a:t>
            </a:r>
            <a:r>
              <a:rPr lang="hu-HU" sz="2000" dirty="0" err="1" smtClean="0"/>
              <a:t>there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</a:t>
            </a:r>
            <a:r>
              <a:rPr lang="hu-HU" sz="2000" dirty="0" err="1" smtClean="0"/>
              <a:t>some</a:t>
            </a:r>
            <a:r>
              <a:rPr lang="hu-HU" sz="2000" dirty="0" smtClean="0"/>
              <a:t> </a:t>
            </a:r>
            <a:r>
              <a:rPr lang="hu-HU" sz="2000" dirty="0" err="1" smtClean="0"/>
              <a:t>only</a:t>
            </a:r>
            <a:r>
              <a:rPr lang="hu-HU" sz="2000" dirty="0" smtClean="0"/>
              <a:t>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girls</a:t>
            </a:r>
            <a:r>
              <a:rPr lang="hu-HU" sz="2000" dirty="0" smtClean="0"/>
              <a:t> </a:t>
            </a:r>
            <a:r>
              <a:rPr lang="hu-HU" sz="2000" dirty="0" err="1" smtClean="0"/>
              <a:t>or</a:t>
            </a:r>
            <a:r>
              <a:rPr lang="hu-HU" sz="2000" dirty="0" smtClean="0"/>
              <a:t> </a:t>
            </a:r>
            <a:r>
              <a:rPr lang="hu-HU" sz="2000" dirty="0" err="1" smtClean="0"/>
              <a:t>boys</a:t>
            </a:r>
            <a:r>
              <a:rPr lang="hu-HU" sz="2000" dirty="0" smtClean="0"/>
              <a:t>.</a:t>
            </a:r>
          </a:p>
          <a:p>
            <a:r>
              <a:rPr lang="hu-HU" sz="2000" dirty="0" smtClean="0"/>
              <a:t>The </a:t>
            </a:r>
            <a:r>
              <a:rPr lang="hu-HU" sz="2000" dirty="0" err="1" smtClean="0"/>
              <a:t>age</a:t>
            </a:r>
            <a:r>
              <a:rPr lang="hu-HU" sz="2000" dirty="0" smtClean="0"/>
              <a:t> </a:t>
            </a:r>
            <a:r>
              <a:rPr lang="hu-HU" sz="2000" dirty="0" err="1" smtClean="0"/>
              <a:t>group</a:t>
            </a:r>
            <a:r>
              <a:rPr lang="hu-HU" sz="2000" dirty="0" smtClean="0"/>
              <a:t> 14 </a:t>
            </a:r>
            <a:r>
              <a:rPr lang="hu-HU" sz="2000" dirty="0" err="1" smtClean="0"/>
              <a:t>to</a:t>
            </a:r>
            <a:r>
              <a:rPr lang="hu-HU" sz="2000" dirty="0" smtClean="0"/>
              <a:t> 21</a:t>
            </a:r>
          </a:p>
          <a:p>
            <a:r>
              <a:rPr lang="hu-HU" sz="2000" dirty="0" smtClean="0"/>
              <a:t>The </a:t>
            </a:r>
            <a:r>
              <a:rPr lang="hu-HU" sz="2000" dirty="0" err="1" smtClean="0"/>
              <a:t>resident</a:t>
            </a:r>
            <a:r>
              <a:rPr lang="hu-HU" sz="2000" dirty="0" smtClean="0"/>
              <a:t> has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learn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a </a:t>
            </a:r>
            <a:r>
              <a:rPr lang="hu-HU" sz="2000" dirty="0" err="1" smtClean="0"/>
              <a:t>secondary</a:t>
            </a:r>
            <a:r>
              <a:rPr lang="hu-HU" sz="2000" dirty="0" smtClean="0"/>
              <a:t> </a:t>
            </a:r>
            <a:r>
              <a:rPr lang="hu-HU" sz="2000" dirty="0" err="1" smtClean="0"/>
              <a:t>or</a:t>
            </a:r>
            <a:r>
              <a:rPr lang="hu-HU" sz="2000" dirty="0" smtClean="0"/>
              <a:t> </a:t>
            </a:r>
            <a:r>
              <a:rPr lang="hu-HU" sz="2000" dirty="0" err="1" smtClean="0"/>
              <a:t>vocational</a:t>
            </a:r>
            <a:r>
              <a:rPr lang="hu-HU" sz="2000" dirty="0" smtClean="0"/>
              <a:t> </a:t>
            </a:r>
            <a:r>
              <a:rPr lang="hu-HU" sz="2000" dirty="0" err="1" smtClean="0"/>
              <a:t>school</a:t>
            </a:r>
            <a:endParaRPr lang="hu-HU" sz="2000" dirty="0" smtClean="0"/>
          </a:p>
          <a:p>
            <a:r>
              <a:rPr lang="hu-HU" sz="2000" dirty="0" smtClean="0"/>
              <a:t>It is free of </a:t>
            </a:r>
            <a:r>
              <a:rPr lang="hu-HU" sz="2000" dirty="0" err="1" smtClean="0"/>
              <a:t>charge</a:t>
            </a:r>
            <a:endParaRPr lang="hu-HU" sz="2000" dirty="0" smtClean="0"/>
          </a:p>
          <a:p>
            <a:r>
              <a:rPr lang="hu-HU" sz="2000" dirty="0" err="1" smtClean="0"/>
              <a:t>There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</a:t>
            </a:r>
            <a:r>
              <a:rPr lang="hu-HU" sz="2000" dirty="0" err="1" smtClean="0"/>
              <a:t>afternoon</a:t>
            </a:r>
            <a:r>
              <a:rPr lang="hu-HU" sz="2000" dirty="0" smtClean="0"/>
              <a:t> </a:t>
            </a:r>
            <a:r>
              <a:rPr lang="hu-HU" sz="2000" dirty="0" err="1" smtClean="0"/>
              <a:t>preparation</a:t>
            </a:r>
            <a:r>
              <a:rPr lang="hu-HU" sz="2000" dirty="0" smtClean="0"/>
              <a:t> </a:t>
            </a:r>
            <a:r>
              <a:rPr lang="hu-HU" sz="2000" dirty="0" err="1" smtClean="0"/>
              <a:t>lessons</a:t>
            </a:r>
            <a:r>
              <a:rPr lang="hu-HU" sz="2000" dirty="0" smtClean="0"/>
              <a:t> and </a:t>
            </a:r>
            <a:r>
              <a:rPr lang="hu-HU" sz="2000" dirty="0" err="1" smtClean="0"/>
              <a:t>activities</a:t>
            </a:r>
            <a:r>
              <a:rPr lang="hu-HU" sz="2000" dirty="0" smtClean="0"/>
              <a:t>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residents</a:t>
            </a:r>
            <a:endParaRPr lang="hu-HU" sz="2000" dirty="0" smtClean="0"/>
          </a:p>
          <a:p>
            <a:r>
              <a:rPr lang="hu-HU" sz="2000" dirty="0" err="1" smtClean="0"/>
              <a:t>There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</a:t>
            </a:r>
            <a:r>
              <a:rPr lang="hu-HU" sz="2000" dirty="0" err="1" smtClean="0"/>
              <a:t>educators</a:t>
            </a:r>
            <a:r>
              <a:rPr lang="hu-HU" sz="2000" dirty="0" smtClean="0"/>
              <a:t> </a:t>
            </a:r>
            <a:r>
              <a:rPr lang="hu-HU" sz="2000" dirty="0" err="1" smtClean="0"/>
              <a:t>who</a:t>
            </a:r>
            <a:r>
              <a:rPr lang="hu-HU" sz="2000" dirty="0" smtClean="0"/>
              <a:t> </a:t>
            </a:r>
            <a:r>
              <a:rPr lang="hu-HU" sz="2000" dirty="0" err="1" smtClean="0"/>
              <a:t>can</a:t>
            </a:r>
            <a:r>
              <a:rPr lang="hu-HU" sz="2000" dirty="0" smtClean="0"/>
              <a:t> </a:t>
            </a:r>
            <a:r>
              <a:rPr lang="hu-HU" sz="2000" dirty="0" err="1" smtClean="0"/>
              <a:t>help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students</a:t>
            </a:r>
            <a:endParaRPr lang="hu-HU" sz="2000" dirty="0" smtClean="0"/>
          </a:p>
          <a:p>
            <a:r>
              <a:rPr lang="hu-HU" sz="2000" dirty="0" err="1" smtClean="0"/>
              <a:t>There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</a:t>
            </a:r>
            <a:r>
              <a:rPr lang="hu-HU" sz="2000" dirty="0" err="1" smtClean="0"/>
              <a:t>leisure</a:t>
            </a:r>
            <a:r>
              <a:rPr lang="hu-HU" sz="2000" dirty="0" smtClean="0"/>
              <a:t> </a:t>
            </a:r>
            <a:r>
              <a:rPr lang="hu-HU" sz="2000" dirty="0" err="1" smtClean="0"/>
              <a:t>events</a:t>
            </a:r>
            <a:r>
              <a:rPr lang="hu-HU" sz="2000" dirty="0" smtClean="0"/>
              <a:t>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them</a:t>
            </a:r>
            <a:endParaRPr lang="hu-HU" sz="2000" dirty="0" smtClean="0"/>
          </a:p>
          <a:p>
            <a:r>
              <a:rPr lang="hu-HU" sz="2000" dirty="0" smtClean="0"/>
              <a:t>The </a:t>
            </a:r>
            <a:r>
              <a:rPr lang="hu-HU" sz="2000" dirty="0" err="1" smtClean="0"/>
              <a:t>educators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„</a:t>
            </a:r>
            <a:r>
              <a:rPr lang="hu-HU" sz="2000" dirty="0" err="1" smtClean="0"/>
              <a:t>parents</a:t>
            </a:r>
            <a:r>
              <a:rPr lang="hu-HU" sz="2000" dirty="0" smtClean="0"/>
              <a:t> </a:t>
            </a:r>
            <a:r>
              <a:rPr lang="hu-HU" sz="2000" dirty="0" err="1" smtClean="0"/>
              <a:t>substitutes</a:t>
            </a:r>
            <a:r>
              <a:rPr lang="hu-HU" sz="2000" dirty="0" smtClean="0"/>
              <a:t>”</a:t>
            </a:r>
            <a:endParaRPr lang="hu-HU" sz="2000" dirty="0"/>
          </a:p>
        </p:txBody>
      </p:sp>
      <p:pic>
        <p:nvPicPr>
          <p:cNvPr id="9218" name="Picture 2" descr="http://kmf.uz.ua/fotogaleria/fenykeptar/eletkepek/2003_11_kollgiumi_elet/slides/p1010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320" y="4289999"/>
            <a:ext cx="3146425" cy="23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7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2805" y="250924"/>
            <a:ext cx="8783272" cy="1320800"/>
          </a:xfrm>
        </p:spPr>
        <p:txBody>
          <a:bodyPr/>
          <a:lstStyle/>
          <a:p>
            <a:r>
              <a:rPr lang="hu-HU" dirty="0" err="1" smtClean="0"/>
              <a:t>Hungarian</a:t>
            </a:r>
            <a:r>
              <a:rPr lang="hu-HU" dirty="0" smtClean="0"/>
              <a:t> Education &amp; </a:t>
            </a:r>
            <a:r>
              <a:rPr lang="hu-HU" dirty="0" err="1" smtClean="0"/>
              <a:t>Training</a:t>
            </a:r>
            <a:r>
              <a:rPr lang="hu-HU" dirty="0" smtClean="0"/>
              <a:t> </a:t>
            </a:r>
            <a:r>
              <a:rPr lang="hu-HU" dirty="0"/>
              <a:t>S</a:t>
            </a:r>
            <a:r>
              <a:rPr lang="hu-HU" dirty="0" smtClean="0"/>
              <a:t>ystem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17" y="2719259"/>
            <a:ext cx="3657600" cy="26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College </a:t>
            </a:r>
            <a:r>
              <a:rPr lang="hu-HU" dirty="0" err="1" smtClean="0"/>
              <a:t>or</a:t>
            </a:r>
            <a:r>
              <a:rPr lang="hu-HU" dirty="0" smtClean="0"/>
              <a:t> University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553593"/>
            <a:ext cx="8596668" cy="4487770"/>
          </a:xfrm>
        </p:spPr>
        <p:txBody>
          <a:bodyPr>
            <a:normAutofit/>
          </a:bodyPr>
          <a:lstStyle/>
          <a:p>
            <a:r>
              <a:rPr lang="hu-HU" sz="2400" dirty="0" err="1" smtClean="0"/>
              <a:t>Higher</a:t>
            </a:r>
            <a:r>
              <a:rPr lang="hu-HU" sz="2400" dirty="0" smtClean="0"/>
              <a:t> </a:t>
            </a:r>
            <a:r>
              <a:rPr lang="hu-HU" sz="2400" dirty="0" err="1" smtClean="0"/>
              <a:t>education</a:t>
            </a:r>
            <a:r>
              <a:rPr lang="hu-HU" sz="2400" dirty="0" smtClean="0"/>
              <a:t> is </a:t>
            </a:r>
            <a:r>
              <a:rPr lang="hu-HU" sz="2400" dirty="0" err="1" smtClean="0"/>
              <a:t>divided</a:t>
            </a:r>
            <a:r>
              <a:rPr lang="hu-HU" sz="2400" dirty="0" smtClean="0"/>
              <a:t> </a:t>
            </a:r>
            <a:r>
              <a:rPr lang="hu-HU" sz="2400" dirty="0" err="1"/>
              <a:t>between</a:t>
            </a:r>
            <a:r>
              <a:rPr lang="hu-HU" sz="2400" dirty="0"/>
              <a:t> colleges and </a:t>
            </a:r>
            <a:r>
              <a:rPr lang="hu-HU" sz="2400" dirty="0" err="1"/>
              <a:t>universities</a:t>
            </a:r>
            <a:endParaRPr lang="hu-HU" sz="2400" dirty="0"/>
          </a:p>
          <a:p>
            <a:r>
              <a:rPr lang="hu-HU" sz="2400" dirty="0"/>
              <a:t>College </a:t>
            </a:r>
            <a:r>
              <a:rPr lang="hu-HU" sz="2400" dirty="0" err="1"/>
              <a:t>education</a:t>
            </a:r>
            <a:r>
              <a:rPr lang="hu-HU" sz="2400" dirty="0"/>
              <a:t> </a:t>
            </a:r>
            <a:r>
              <a:rPr lang="hu-HU" sz="2400" dirty="0" err="1"/>
              <a:t>lasts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3 </a:t>
            </a:r>
            <a:r>
              <a:rPr lang="hu-HU" sz="2400" dirty="0" err="1"/>
              <a:t>years</a:t>
            </a:r>
            <a:r>
              <a:rPr lang="hu-HU" sz="2400" dirty="0"/>
              <a:t> (</a:t>
            </a:r>
            <a:r>
              <a:rPr lang="hu-HU" sz="2400" dirty="0" err="1"/>
              <a:t>Ba</a:t>
            </a:r>
            <a:r>
              <a:rPr lang="hu-HU" sz="2400" dirty="0"/>
              <a:t>, </a:t>
            </a:r>
            <a:r>
              <a:rPr lang="hu-HU" sz="2400" dirty="0" err="1"/>
              <a:t>Bsc</a:t>
            </a:r>
            <a:r>
              <a:rPr lang="hu-HU" sz="2400" dirty="0"/>
              <a:t>), </a:t>
            </a:r>
            <a:r>
              <a:rPr lang="hu-HU" sz="2400" dirty="0" err="1"/>
              <a:t>university</a:t>
            </a:r>
            <a:r>
              <a:rPr lang="hu-HU" sz="2400" dirty="0"/>
              <a:t> </a:t>
            </a:r>
            <a:r>
              <a:rPr lang="hu-HU" sz="2400" dirty="0" err="1"/>
              <a:t>education</a:t>
            </a:r>
            <a:r>
              <a:rPr lang="hu-HU" sz="2400" dirty="0"/>
              <a:t> 2 </a:t>
            </a:r>
            <a:r>
              <a:rPr lang="hu-HU" sz="2400" dirty="0" err="1"/>
              <a:t>years</a:t>
            </a:r>
            <a:r>
              <a:rPr lang="hu-HU" sz="2400" dirty="0"/>
              <a:t> </a:t>
            </a:r>
            <a:r>
              <a:rPr lang="hu-HU" sz="2400" dirty="0" err="1"/>
              <a:t>after</a:t>
            </a:r>
            <a:r>
              <a:rPr lang="hu-HU" sz="2400" dirty="0"/>
              <a:t> it (Ma, </a:t>
            </a:r>
            <a:r>
              <a:rPr lang="hu-HU" sz="2400" dirty="0" err="1"/>
              <a:t>Msc</a:t>
            </a:r>
            <a:r>
              <a:rPr lang="hu-HU" sz="2400" dirty="0"/>
              <a:t>)</a:t>
            </a:r>
          </a:p>
          <a:p>
            <a:r>
              <a:rPr lang="hu-HU" sz="2400" dirty="0" err="1"/>
              <a:t>Doctoral</a:t>
            </a:r>
            <a:r>
              <a:rPr lang="hu-HU" sz="2400" dirty="0"/>
              <a:t> </a:t>
            </a:r>
            <a:r>
              <a:rPr lang="hu-HU" sz="2400" dirty="0" err="1"/>
              <a:t>degree</a:t>
            </a:r>
            <a:r>
              <a:rPr lang="hu-HU" sz="2400" dirty="0"/>
              <a:t> </a:t>
            </a:r>
            <a:r>
              <a:rPr lang="hu-HU" sz="2400" dirty="0" err="1"/>
              <a:t>lasts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dirty="0" smtClean="0"/>
              <a:t>2-3 </a:t>
            </a:r>
            <a:r>
              <a:rPr lang="hu-HU" sz="2400" dirty="0" err="1"/>
              <a:t>years</a:t>
            </a:r>
            <a:r>
              <a:rPr lang="hu-HU" sz="2400" dirty="0"/>
              <a:t> (</a:t>
            </a:r>
            <a:r>
              <a:rPr lang="hu-HU" sz="2400" dirty="0" err="1"/>
              <a:t>Ph.D</a:t>
            </a:r>
            <a:r>
              <a:rPr lang="hu-HU" sz="2400" dirty="0"/>
              <a:t>, </a:t>
            </a:r>
            <a:r>
              <a:rPr lang="hu-HU" sz="2400" dirty="0" err="1"/>
              <a:t>Doct</a:t>
            </a:r>
            <a:r>
              <a:rPr lang="hu-HU" sz="2400" dirty="0"/>
              <a:t>. Of </a:t>
            </a:r>
            <a:r>
              <a:rPr lang="hu-HU" sz="2400" dirty="0" err="1"/>
              <a:t>Liberal</a:t>
            </a:r>
            <a:r>
              <a:rPr lang="hu-HU" sz="2400" dirty="0"/>
              <a:t> </a:t>
            </a:r>
            <a:r>
              <a:rPr lang="hu-HU" sz="2400" dirty="0" err="1"/>
              <a:t>Arts</a:t>
            </a:r>
            <a:r>
              <a:rPr lang="hu-HU" sz="2400" dirty="0"/>
              <a:t> DLA</a:t>
            </a:r>
            <a:r>
              <a:rPr lang="hu-HU" sz="2400" dirty="0" smtClean="0"/>
              <a:t>)</a:t>
            </a:r>
          </a:p>
          <a:p>
            <a:r>
              <a:rPr lang="hu-HU" sz="2400" dirty="0" err="1" smtClean="0"/>
              <a:t>There</a:t>
            </a:r>
            <a:r>
              <a:rPr lang="hu-HU" sz="2400" dirty="0" smtClean="0"/>
              <a:t> </a:t>
            </a:r>
            <a:r>
              <a:rPr lang="hu-HU" sz="2400" dirty="0" err="1" smtClean="0"/>
              <a:t>are</a:t>
            </a:r>
            <a:r>
              <a:rPr lang="hu-HU" sz="2400" dirty="0" smtClean="0"/>
              <a:t> 26 </a:t>
            </a:r>
            <a:r>
              <a:rPr lang="hu-HU" sz="2400" dirty="0" err="1" smtClean="0"/>
              <a:t>universities</a:t>
            </a:r>
            <a:r>
              <a:rPr lang="hu-HU" sz="2400" dirty="0" smtClean="0"/>
              <a:t> and 44 colleges </a:t>
            </a:r>
            <a:r>
              <a:rPr lang="hu-HU" sz="2400" dirty="0" err="1" smtClean="0"/>
              <a:t>in</a:t>
            </a:r>
            <a:r>
              <a:rPr lang="hu-HU" sz="2400" dirty="0"/>
              <a:t> </a:t>
            </a:r>
            <a:r>
              <a:rPr lang="hu-HU" sz="2400" dirty="0" smtClean="0"/>
              <a:t>Hungary </a:t>
            </a:r>
            <a:br>
              <a:rPr lang="hu-HU" sz="2400" dirty="0" smtClean="0"/>
            </a:br>
            <a:r>
              <a:rPr lang="hu-HU" sz="2400" dirty="0" smtClean="0"/>
              <a:t>(</a:t>
            </a:r>
            <a:r>
              <a:rPr lang="hu-HU" sz="2400" dirty="0" err="1" smtClean="0"/>
              <a:t>Too</a:t>
            </a:r>
            <a:r>
              <a:rPr lang="hu-HU" sz="2400" dirty="0" smtClean="0"/>
              <a:t> </a:t>
            </a:r>
            <a:r>
              <a:rPr lang="hu-HU" sz="2400" dirty="0" err="1" smtClean="0"/>
              <a:t>many</a:t>
            </a:r>
            <a:r>
              <a:rPr lang="hu-HU" sz="2400" dirty="0" smtClean="0"/>
              <a:t>!)</a:t>
            </a:r>
            <a:endParaRPr lang="hu-HU" sz="2400" dirty="0"/>
          </a:p>
        </p:txBody>
      </p:sp>
      <p:pic>
        <p:nvPicPr>
          <p:cNvPr id="4" name="Picture 4" descr="http://ttk.elte.hu/ttkenglish/images/image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657541"/>
            <a:ext cx="4200846" cy="193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918422" y="5992482"/>
            <a:ext cx="3124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dirty="0" smtClean="0"/>
              <a:t>Eötvös Lóránd University</a:t>
            </a:r>
          </a:p>
          <a:p>
            <a:pPr algn="r"/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/>
              <a:t> </a:t>
            </a:r>
            <a:r>
              <a:rPr lang="hu-HU" dirty="0" err="1" smtClean="0"/>
              <a:t>banks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Danube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91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College </a:t>
            </a:r>
            <a:r>
              <a:rPr lang="hu-HU" dirty="0" err="1"/>
              <a:t>or</a:t>
            </a:r>
            <a:r>
              <a:rPr lang="hu-HU" dirty="0"/>
              <a:t> University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9305"/>
            <a:ext cx="7704667" cy="505941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hu-HU" sz="2400" dirty="0"/>
              <a:t>The </a:t>
            </a:r>
            <a:r>
              <a:rPr lang="hu-HU" sz="2400" dirty="0" err="1"/>
              <a:t>academic</a:t>
            </a:r>
            <a:r>
              <a:rPr lang="hu-HU" sz="2400" dirty="0"/>
              <a:t> </a:t>
            </a:r>
            <a:r>
              <a:rPr lang="hu-HU" sz="2400" dirty="0" err="1"/>
              <a:t>year</a:t>
            </a:r>
            <a:r>
              <a:rPr lang="hu-HU" sz="2400" dirty="0"/>
              <a:t> </a:t>
            </a:r>
            <a:r>
              <a:rPr lang="hu-HU" sz="2400" dirty="0" err="1"/>
              <a:t>consists</a:t>
            </a:r>
            <a:r>
              <a:rPr lang="hu-HU" sz="2400" dirty="0"/>
              <a:t> of </a:t>
            </a:r>
            <a:r>
              <a:rPr lang="hu-HU" sz="2400" dirty="0" err="1"/>
              <a:t>two</a:t>
            </a:r>
            <a:r>
              <a:rPr lang="hu-HU" sz="2400" dirty="0"/>
              <a:t> </a:t>
            </a:r>
            <a:r>
              <a:rPr lang="hu-HU" sz="2400" dirty="0" err="1"/>
              <a:t>semesters</a:t>
            </a:r>
            <a:r>
              <a:rPr lang="hu-HU" sz="2400" dirty="0"/>
              <a:t> ending </a:t>
            </a:r>
            <a:r>
              <a:rPr lang="hu-HU" sz="2400" dirty="0" err="1"/>
              <a:t>with</a:t>
            </a:r>
            <a:r>
              <a:rPr lang="hu-HU" sz="2400" dirty="0"/>
              <a:t> </a:t>
            </a:r>
            <a:r>
              <a:rPr lang="hu-HU" sz="2400" dirty="0" err="1"/>
              <a:t>examination</a:t>
            </a:r>
            <a:r>
              <a:rPr lang="hu-HU" sz="2400" dirty="0"/>
              <a:t> </a:t>
            </a:r>
            <a:r>
              <a:rPr lang="hu-HU" sz="2400" dirty="0" err="1"/>
              <a:t>periods</a:t>
            </a:r>
            <a:endParaRPr lang="hu-HU" sz="2400" dirty="0"/>
          </a:p>
          <a:p>
            <a:pPr>
              <a:defRPr/>
            </a:pPr>
            <a:r>
              <a:rPr lang="hu-HU" sz="2400" dirty="0" err="1"/>
              <a:t>Students</a:t>
            </a:r>
            <a:r>
              <a:rPr lang="hu-HU" sz="2400" dirty="0"/>
              <a:t> must </a:t>
            </a:r>
            <a:r>
              <a:rPr lang="hu-HU" sz="2400" dirty="0" err="1"/>
              <a:t>pass</a:t>
            </a:r>
            <a:r>
              <a:rPr lang="hu-HU" sz="2400" dirty="0"/>
              <a:t> an </a:t>
            </a:r>
            <a:r>
              <a:rPr lang="hu-HU" sz="2400" dirty="0" err="1"/>
              <a:t>intermediate</a:t>
            </a:r>
            <a:r>
              <a:rPr lang="hu-HU" sz="2400" dirty="0"/>
              <a:t> </a:t>
            </a:r>
            <a:r>
              <a:rPr lang="hu-HU" sz="2400" dirty="0" err="1"/>
              <a:t>level</a:t>
            </a:r>
            <a:r>
              <a:rPr lang="hu-HU" sz="2400" dirty="0"/>
              <a:t> </a:t>
            </a:r>
            <a:r>
              <a:rPr lang="hu-HU" sz="2400" dirty="0" err="1"/>
              <a:t>language</a:t>
            </a:r>
            <a:r>
              <a:rPr lang="hu-HU" sz="2400" dirty="0"/>
              <a:t> </a:t>
            </a:r>
            <a:r>
              <a:rPr lang="hu-HU" sz="2400" dirty="0" err="1"/>
              <a:t>exam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get</a:t>
            </a:r>
            <a:r>
              <a:rPr lang="hu-HU" sz="2400" dirty="0"/>
              <a:t> </a:t>
            </a:r>
            <a:r>
              <a:rPr lang="hu-HU" sz="2400" dirty="0" err="1"/>
              <a:t>their</a:t>
            </a:r>
            <a:r>
              <a:rPr lang="hu-HU" sz="2400" dirty="0"/>
              <a:t> </a:t>
            </a:r>
            <a:r>
              <a:rPr lang="hu-HU" sz="2400" dirty="0" err="1" smtClean="0"/>
              <a:t>degree</a:t>
            </a:r>
            <a:endParaRPr lang="hu-HU" sz="2400" dirty="0" smtClean="0"/>
          </a:p>
          <a:p>
            <a:pPr>
              <a:defRPr/>
            </a:pPr>
            <a:r>
              <a:rPr lang="hu-HU" sz="2400" dirty="0" err="1" smtClean="0"/>
              <a:t>From</a:t>
            </a:r>
            <a:r>
              <a:rPr lang="hu-HU" sz="2400" dirty="0" smtClean="0"/>
              <a:t> 2010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student</a:t>
            </a:r>
            <a:r>
              <a:rPr lang="hu-HU" sz="2400" dirty="0" smtClean="0"/>
              <a:t> </a:t>
            </a:r>
            <a:r>
              <a:rPr lang="hu-HU" sz="2400" dirty="0" err="1" smtClean="0"/>
              <a:t>have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pass</a:t>
            </a:r>
            <a:r>
              <a:rPr lang="hu-HU" sz="2400" dirty="0" smtClean="0"/>
              <a:t> </a:t>
            </a:r>
            <a:r>
              <a:rPr lang="hu-HU" sz="2400" dirty="0" err="1" smtClean="0"/>
              <a:t>intermediate</a:t>
            </a:r>
            <a:r>
              <a:rPr lang="hu-HU" sz="2400" dirty="0" smtClean="0"/>
              <a:t> </a:t>
            </a:r>
            <a:r>
              <a:rPr lang="hu-HU" sz="2400" dirty="0" err="1" smtClean="0"/>
              <a:t>level</a:t>
            </a:r>
            <a:r>
              <a:rPr lang="hu-HU" sz="2400" dirty="0" smtClean="0"/>
              <a:t> </a:t>
            </a:r>
            <a:r>
              <a:rPr lang="hu-HU" sz="2400" dirty="0" err="1" smtClean="0"/>
              <a:t>language</a:t>
            </a:r>
            <a:r>
              <a:rPr lang="hu-HU" sz="2400" dirty="0" smtClean="0"/>
              <a:t> </a:t>
            </a:r>
            <a:r>
              <a:rPr lang="hu-HU" sz="2400" dirty="0" err="1" smtClean="0"/>
              <a:t>exam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input </a:t>
            </a:r>
            <a:r>
              <a:rPr lang="hu-HU" sz="2400" dirty="0" err="1" smtClean="0"/>
              <a:t>the</a:t>
            </a:r>
            <a:r>
              <a:rPr lang="hu-HU" sz="2400" dirty="0" smtClean="0"/>
              <a:t> College </a:t>
            </a:r>
            <a:r>
              <a:rPr lang="hu-HU" sz="2400" dirty="0" err="1" smtClean="0"/>
              <a:t>or</a:t>
            </a:r>
            <a:r>
              <a:rPr lang="hu-HU" sz="2400" dirty="0" smtClean="0"/>
              <a:t> University</a:t>
            </a:r>
            <a:endParaRPr lang="hu-HU" sz="2400" dirty="0" smtClean="0"/>
          </a:p>
          <a:p>
            <a:pPr>
              <a:defRPr/>
            </a:pPr>
            <a:r>
              <a:rPr lang="hu-HU" sz="2400" dirty="0" err="1" smtClean="0"/>
              <a:t>There</a:t>
            </a:r>
            <a:r>
              <a:rPr lang="hu-HU" sz="2400" dirty="0" smtClean="0"/>
              <a:t> </a:t>
            </a:r>
            <a:r>
              <a:rPr lang="hu-HU" sz="2400" dirty="0" err="1" smtClean="0"/>
              <a:t>are</a:t>
            </a:r>
            <a:r>
              <a:rPr lang="hu-HU" sz="2400" dirty="0" smtClean="0"/>
              <a:t> free of </a:t>
            </a:r>
            <a:r>
              <a:rPr lang="hu-HU" sz="2400" dirty="0" err="1" smtClean="0"/>
              <a:t>charge</a:t>
            </a:r>
            <a:r>
              <a:rPr lang="hu-HU" sz="2400" dirty="0" smtClean="0"/>
              <a:t> </a:t>
            </a:r>
            <a:r>
              <a:rPr lang="hu-HU" sz="2400" dirty="0" err="1" smtClean="0"/>
              <a:t>places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first</a:t>
            </a:r>
            <a:r>
              <a:rPr lang="hu-HU" sz="2400" dirty="0" smtClean="0"/>
              <a:t> </a:t>
            </a:r>
            <a:r>
              <a:rPr lang="hu-HU" sz="2400" dirty="0" err="1" smtClean="0"/>
              <a:t>degree</a:t>
            </a:r>
            <a:endParaRPr lang="hu-HU" sz="2400" dirty="0" smtClean="0"/>
          </a:p>
          <a:p>
            <a:pPr lvl="1">
              <a:defRPr/>
            </a:pPr>
            <a:r>
              <a:rPr lang="hu-HU" sz="2000" dirty="0" smtClean="0"/>
              <a:t>The </a:t>
            </a:r>
            <a:r>
              <a:rPr lang="hu-HU" sz="2000" dirty="0" err="1" smtClean="0"/>
              <a:t>Government</a:t>
            </a:r>
            <a:r>
              <a:rPr lang="hu-HU" sz="2000" dirty="0" smtClean="0"/>
              <a:t> </a:t>
            </a:r>
            <a:r>
              <a:rPr lang="hu-HU" sz="2000" dirty="0" err="1" smtClean="0"/>
              <a:t>decides</a:t>
            </a:r>
            <a:r>
              <a:rPr lang="hu-HU" sz="2000" dirty="0" smtClean="0"/>
              <a:t> </a:t>
            </a:r>
            <a:r>
              <a:rPr lang="hu-HU" sz="2000" dirty="0" err="1" smtClean="0"/>
              <a:t>about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number</a:t>
            </a:r>
            <a:r>
              <a:rPr lang="hu-HU" sz="2000" dirty="0" smtClean="0"/>
              <a:t> of free of </a:t>
            </a:r>
            <a:r>
              <a:rPr lang="hu-HU" sz="2000" dirty="0" err="1" smtClean="0"/>
              <a:t>charge</a:t>
            </a:r>
            <a:r>
              <a:rPr lang="hu-HU" sz="2000" dirty="0" smtClean="0"/>
              <a:t> </a:t>
            </a:r>
            <a:r>
              <a:rPr lang="hu-HU" sz="2000" dirty="0" err="1" smtClean="0"/>
              <a:t>places</a:t>
            </a:r>
            <a:r>
              <a:rPr lang="hu-HU" sz="2000" dirty="0" smtClean="0"/>
              <a:t> </a:t>
            </a:r>
            <a:r>
              <a:rPr lang="hu-HU" sz="2000" dirty="0" err="1" smtClean="0"/>
              <a:t>every</a:t>
            </a:r>
            <a:r>
              <a:rPr lang="hu-HU" sz="2000" dirty="0" smtClean="0"/>
              <a:t> </a:t>
            </a:r>
            <a:r>
              <a:rPr lang="hu-HU" sz="2000" dirty="0" err="1" smtClean="0"/>
              <a:t>year</a:t>
            </a:r>
            <a:endParaRPr lang="hu-HU" sz="2000" dirty="0" smtClean="0"/>
          </a:p>
          <a:p>
            <a:pPr lvl="1">
              <a:defRPr/>
            </a:pPr>
            <a:r>
              <a:rPr lang="hu-HU" sz="2000" dirty="0" err="1" smtClean="0"/>
              <a:t>Students</a:t>
            </a:r>
            <a:r>
              <a:rPr lang="hu-HU" sz="2000" dirty="0" smtClean="0"/>
              <a:t> </a:t>
            </a:r>
            <a:r>
              <a:rPr lang="hu-HU" sz="2000" dirty="0" err="1" smtClean="0"/>
              <a:t>with</a:t>
            </a:r>
            <a:r>
              <a:rPr lang="hu-HU" sz="2000" dirty="0" smtClean="0"/>
              <a:t> </a:t>
            </a:r>
            <a:r>
              <a:rPr lang="hu-HU" sz="2000" dirty="0" err="1" smtClean="0"/>
              <a:t>high</a:t>
            </a:r>
            <a:r>
              <a:rPr lang="hu-HU" sz="2000" dirty="0" smtClean="0"/>
              <a:t> </a:t>
            </a:r>
            <a:r>
              <a:rPr lang="hu-HU" sz="2000" dirty="0" err="1" smtClean="0"/>
              <a:t>academic</a:t>
            </a:r>
            <a:r>
              <a:rPr lang="hu-HU" sz="2000" dirty="0" smtClean="0"/>
              <a:t> </a:t>
            </a:r>
            <a:r>
              <a:rPr lang="hu-HU" sz="2000" dirty="0" err="1" smtClean="0"/>
              <a:t>results</a:t>
            </a:r>
            <a:r>
              <a:rPr lang="hu-HU" sz="2000" dirty="0" smtClean="0"/>
              <a:t> </a:t>
            </a:r>
            <a:r>
              <a:rPr lang="hu-HU" sz="2000" dirty="0" err="1" smtClean="0"/>
              <a:t>who</a:t>
            </a:r>
            <a:r>
              <a:rPr lang="hu-HU" sz="2000" dirty="0" smtClean="0"/>
              <a:t> </a:t>
            </a:r>
            <a:r>
              <a:rPr lang="hu-HU" sz="2000" dirty="0" err="1" smtClean="0"/>
              <a:t>have</a:t>
            </a:r>
            <a:r>
              <a:rPr lang="hu-HU" sz="2000" dirty="0" smtClean="0"/>
              <a:t> </a:t>
            </a:r>
            <a:r>
              <a:rPr lang="hu-HU" sz="2000" dirty="0" err="1" smtClean="0"/>
              <a:t>high</a:t>
            </a:r>
            <a:r>
              <a:rPr lang="hu-HU" sz="2000" dirty="0" smtClean="0"/>
              <a:t> </a:t>
            </a:r>
            <a:r>
              <a:rPr lang="hu-HU" sz="2000" dirty="0" err="1" smtClean="0"/>
              <a:t>entrance</a:t>
            </a:r>
            <a:r>
              <a:rPr lang="hu-HU" sz="2000" dirty="0" smtClean="0"/>
              <a:t> </a:t>
            </a:r>
            <a:r>
              <a:rPr lang="hu-HU" sz="2000" dirty="0" err="1" smtClean="0"/>
              <a:t>scores</a:t>
            </a:r>
            <a:r>
              <a:rPr lang="hu-HU" sz="2000" dirty="0" smtClean="0"/>
              <a:t> </a:t>
            </a:r>
            <a:r>
              <a:rPr lang="hu-HU" sz="2000" dirty="0" err="1" smtClean="0"/>
              <a:t>can</a:t>
            </a:r>
            <a:r>
              <a:rPr lang="hu-HU" sz="2000" dirty="0" smtClean="0"/>
              <a:t> </a:t>
            </a:r>
            <a:r>
              <a:rPr lang="hu-HU" sz="2000" dirty="0" err="1" smtClean="0"/>
              <a:t>attend</a:t>
            </a:r>
            <a:r>
              <a:rPr lang="hu-HU" sz="2000" dirty="0" smtClean="0"/>
              <a:t> </a:t>
            </a:r>
            <a:r>
              <a:rPr lang="hu-HU" sz="2000" dirty="0" err="1" smtClean="0"/>
              <a:t>for</a:t>
            </a:r>
            <a:r>
              <a:rPr lang="hu-HU" sz="2000" dirty="0" smtClean="0"/>
              <a:t> free</a:t>
            </a:r>
          </a:p>
          <a:p>
            <a:pPr lvl="1">
              <a:defRPr/>
            </a:pPr>
            <a:r>
              <a:rPr lang="hu-HU" sz="2000" dirty="0" smtClean="0"/>
              <a:t>The </a:t>
            </a:r>
            <a:r>
              <a:rPr lang="hu-HU" sz="2000" dirty="0" err="1" smtClean="0"/>
              <a:t>second</a:t>
            </a:r>
            <a:r>
              <a:rPr lang="hu-HU" sz="2000" dirty="0" smtClean="0"/>
              <a:t> </a:t>
            </a:r>
            <a:r>
              <a:rPr lang="hu-HU" sz="2000" dirty="0" err="1" smtClean="0"/>
              <a:t>degree</a:t>
            </a:r>
            <a:r>
              <a:rPr lang="hu-HU" sz="2000" dirty="0" smtClean="0"/>
              <a:t> is </a:t>
            </a:r>
            <a:r>
              <a:rPr lang="hu-HU" sz="2000" dirty="0" err="1" smtClean="0"/>
              <a:t>paying</a:t>
            </a:r>
            <a:endParaRPr lang="hu-HU" sz="2000" dirty="0"/>
          </a:p>
          <a:p>
            <a:endParaRPr lang="hu-HU" sz="2400" dirty="0"/>
          </a:p>
        </p:txBody>
      </p:sp>
      <p:pic>
        <p:nvPicPr>
          <p:cNvPr id="7176" name="Picture 8" descr="http://rewrite.origos.hu/s/img/i/1201/20120125-felsooktatas-iskola-egyetem-foiskola-diak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867" y="4358843"/>
            <a:ext cx="3293360" cy="219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8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279662"/>
            <a:ext cx="8596668" cy="785567"/>
          </a:xfrm>
        </p:spPr>
        <p:txBody>
          <a:bodyPr/>
          <a:lstStyle/>
          <a:p>
            <a:r>
              <a:rPr lang="hu-HU" dirty="0" err="1" smtClean="0"/>
              <a:t>Pedagogue’s</a:t>
            </a:r>
            <a:r>
              <a:rPr lang="hu-HU" dirty="0" smtClean="0"/>
              <a:t> </a:t>
            </a:r>
            <a:r>
              <a:rPr lang="hu-HU" dirty="0" err="1" smtClean="0"/>
              <a:t>career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319753"/>
            <a:ext cx="8596668" cy="5279010"/>
          </a:xfrm>
        </p:spPr>
        <p:txBody>
          <a:bodyPr>
            <a:normAutofit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pedagogue’s</a:t>
            </a:r>
            <a:r>
              <a:rPr lang="hu-HU" dirty="0" smtClean="0"/>
              <a:t> </a:t>
            </a:r>
            <a:r>
              <a:rPr lang="hu-HU" dirty="0" err="1" smtClean="0"/>
              <a:t>career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introduced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2013</a:t>
            </a:r>
          </a:p>
          <a:p>
            <a:r>
              <a:rPr lang="hu-HU" dirty="0" smtClean="0"/>
              <a:t>The </a:t>
            </a:r>
            <a:r>
              <a:rPr lang="hu-HU" dirty="0" err="1" smtClean="0"/>
              <a:t>pedagogue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classified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Trainee</a:t>
            </a:r>
            <a:r>
              <a:rPr lang="hu-HU" dirty="0" smtClean="0"/>
              <a:t> – (0 – </a:t>
            </a:r>
            <a:r>
              <a:rPr lang="hu-HU" dirty="0" smtClean="0"/>
              <a:t>2 </a:t>
            </a:r>
            <a:r>
              <a:rPr lang="hu-HU" dirty="0" err="1" smtClean="0"/>
              <a:t>years</a:t>
            </a:r>
            <a:r>
              <a:rPr lang="hu-HU" dirty="0" smtClean="0"/>
              <a:t> </a:t>
            </a:r>
            <a:r>
              <a:rPr lang="hu-HU" dirty="0" err="1" smtClean="0"/>
              <a:t>beginning</a:t>
            </a:r>
            <a:r>
              <a:rPr lang="hu-HU" dirty="0" smtClean="0"/>
              <a:t> of </a:t>
            </a:r>
            <a:r>
              <a:rPr lang="hu-HU" dirty="0" err="1" smtClean="0"/>
              <a:t>cereer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Pedagogue</a:t>
            </a:r>
            <a:r>
              <a:rPr lang="hu-HU" dirty="0" smtClean="0"/>
              <a:t> I.</a:t>
            </a:r>
          </a:p>
          <a:p>
            <a:pPr lvl="1"/>
            <a:r>
              <a:rPr lang="hu-HU" dirty="0" err="1" smtClean="0"/>
              <a:t>Pedagogue</a:t>
            </a:r>
            <a:r>
              <a:rPr lang="hu-HU" dirty="0" smtClean="0"/>
              <a:t> II.</a:t>
            </a:r>
          </a:p>
          <a:p>
            <a:pPr lvl="1"/>
            <a:r>
              <a:rPr lang="hu-HU" dirty="0" smtClean="0"/>
              <a:t>Master </a:t>
            </a:r>
            <a:r>
              <a:rPr lang="hu-HU" dirty="0" err="1" smtClean="0"/>
              <a:t>Pedagogue</a:t>
            </a:r>
            <a:endParaRPr lang="hu-HU" dirty="0" smtClean="0"/>
          </a:p>
          <a:p>
            <a:pPr lvl="1"/>
            <a:r>
              <a:rPr lang="hu-HU" dirty="0" err="1"/>
              <a:t>Researcher</a:t>
            </a:r>
            <a:r>
              <a:rPr lang="hu-HU" dirty="0"/>
              <a:t> </a:t>
            </a:r>
            <a:r>
              <a:rPr lang="hu-HU" dirty="0" err="1" smtClean="0"/>
              <a:t>Pedagogue</a:t>
            </a:r>
            <a:endParaRPr lang="hu-HU" dirty="0" smtClean="0"/>
          </a:p>
          <a:p>
            <a:r>
              <a:rPr lang="hu-HU" dirty="0" err="1" smtClean="0"/>
              <a:t>Every</a:t>
            </a:r>
            <a:r>
              <a:rPr lang="hu-HU" dirty="0" smtClean="0"/>
              <a:t> </a:t>
            </a:r>
            <a:r>
              <a:rPr lang="hu-HU" dirty="0" err="1" smtClean="0"/>
              <a:t>pedagogue</a:t>
            </a:r>
            <a:r>
              <a:rPr lang="hu-HU" dirty="0" smtClean="0"/>
              <a:t> has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classified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9 </a:t>
            </a:r>
            <a:r>
              <a:rPr lang="hu-HU" dirty="0" err="1" smtClean="0"/>
              <a:t>years</a:t>
            </a:r>
            <a:r>
              <a:rPr lang="hu-HU" dirty="0" smtClean="0"/>
              <a:t>, and </a:t>
            </a:r>
            <a:r>
              <a:rPr lang="hu-HU" dirty="0" err="1" smtClean="0"/>
              <a:t>then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reach</a:t>
            </a:r>
            <a:r>
              <a:rPr lang="hu-HU" dirty="0" smtClean="0"/>
              <a:t> </a:t>
            </a:r>
            <a:r>
              <a:rPr lang="hu-HU" dirty="0" err="1" smtClean="0"/>
              <a:t>Pedagogue</a:t>
            </a:r>
            <a:r>
              <a:rPr lang="hu-HU" dirty="0" smtClean="0"/>
              <a:t> II. </a:t>
            </a:r>
            <a:r>
              <a:rPr lang="hu-HU" dirty="0" err="1" smtClean="0"/>
              <a:t>or</a:t>
            </a:r>
            <a:r>
              <a:rPr lang="hu-HU" dirty="0" smtClean="0"/>
              <a:t> Master </a:t>
            </a:r>
            <a:r>
              <a:rPr lang="hu-HU" dirty="0" err="1" smtClean="0"/>
              <a:t>Pedagogue</a:t>
            </a:r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Government</a:t>
            </a:r>
            <a:r>
              <a:rPr lang="hu-HU" dirty="0" smtClean="0"/>
              <a:t> </a:t>
            </a:r>
            <a:r>
              <a:rPr lang="hu-HU" dirty="0" err="1" smtClean="0"/>
              <a:t>decides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 of </a:t>
            </a:r>
            <a:r>
              <a:rPr lang="hu-HU" dirty="0" err="1" smtClean="0"/>
              <a:t>classification</a:t>
            </a:r>
            <a:r>
              <a:rPr lang="hu-HU" dirty="0" smtClean="0"/>
              <a:t> </a:t>
            </a:r>
            <a:r>
              <a:rPr lang="hu-HU" dirty="0" err="1" smtClean="0"/>
              <a:t>procedures</a:t>
            </a:r>
            <a:r>
              <a:rPr lang="hu-HU" dirty="0" smtClean="0"/>
              <a:t> a </a:t>
            </a:r>
            <a:r>
              <a:rPr lang="hu-HU" dirty="0" err="1" smtClean="0"/>
              <a:t>year</a:t>
            </a:r>
            <a:r>
              <a:rPr lang="hu-HU" dirty="0" smtClean="0"/>
              <a:t> </a:t>
            </a:r>
            <a:r>
              <a:rPr lang="hu-HU" dirty="0" err="1" smtClean="0"/>
              <a:t>depending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budget</a:t>
            </a:r>
            <a:endParaRPr lang="hu-HU" dirty="0" smtClean="0"/>
          </a:p>
          <a:p>
            <a:pPr marL="457200" lvl="1" indent="0">
              <a:buNone/>
            </a:pPr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4" name="Picture 2" descr="http://diamondbridge.hu/wp-content/themes/nextmagazine/inc/scripts/timthumb.php?src=http://diamondbridge.hu/wp-content/uploads/2013/10/tan%C3%A1r-b%C3%A9remel%C3%A9s.jpg&amp;w=590&amp;h=315&amp;zc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984" y="435858"/>
            <a:ext cx="2934808" cy="15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270235"/>
            <a:ext cx="8596668" cy="823274"/>
          </a:xfrm>
        </p:spPr>
        <p:txBody>
          <a:bodyPr/>
          <a:lstStyle/>
          <a:p>
            <a:r>
              <a:rPr lang="hu-HU" dirty="0" err="1"/>
              <a:t>Pedagogue’s</a:t>
            </a:r>
            <a:r>
              <a:rPr lang="hu-HU" dirty="0"/>
              <a:t> </a:t>
            </a:r>
            <a:r>
              <a:rPr lang="hu-HU" dirty="0" err="1"/>
              <a:t>career</a:t>
            </a:r>
            <a:r>
              <a:rPr lang="hu-HU" dirty="0"/>
              <a:t> </a:t>
            </a:r>
            <a:r>
              <a:rPr lang="hu-HU" dirty="0" err="1"/>
              <a:t>model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225485"/>
            <a:ext cx="8596668" cy="5200715"/>
          </a:xfrm>
        </p:spPr>
        <p:txBody>
          <a:bodyPr>
            <a:noAutofit/>
          </a:bodyPr>
          <a:lstStyle/>
          <a:p>
            <a:r>
              <a:rPr lang="hu-HU" sz="2000" dirty="0" smtClean="0"/>
              <a:t>The </a:t>
            </a:r>
            <a:r>
              <a:rPr lang="hu-HU" sz="2000" dirty="0" err="1" smtClean="0"/>
              <a:t>pedagogues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„Day </a:t>
            </a:r>
            <a:r>
              <a:rPr lang="hu-HU" sz="2000" dirty="0" err="1" smtClean="0"/>
              <a:t>Laborer</a:t>
            </a:r>
            <a:r>
              <a:rPr lang="hu-HU" sz="2000" dirty="0" smtClean="0"/>
              <a:t> of </a:t>
            </a:r>
            <a:r>
              <a:rPr lang="hu-HU" sz="2000" dirty="0" err="1" smtClean="0"/>
              <a:t>Nation</a:t>
            </a:r>
            <a:r>
              <a:rPr lang="hu-HU" sz="2000" dirty="0" smtClean="0"/>
              <a:t>” </a:t>
            </a:r>
            <a:r>
              <a:rPr lang="hu-HU" sz="2000" dirty="0" err="1" smtClean="0"/>
              <a:t>in</a:t>
            </a:r>
            <a:r>
              <a:rPr lang="hu-HU" sz="2000" dirty="0" smtClean="0"/>
              <a:t> Hungary. </a:t>
            </a:r>
          </a:p>
          <a:p>
            <a:r>
              <a:rPr lang="hu-HU" sz="2000" dirty="0" smtClean="0"/>
              <a:t>The </a:t>
            </a:r>
            <a:r>
              <a:rPr lang="hu-HU" sz="2000" dirty="0" err="1" smtClean="0"/>
              <a:t>salary</a:t>
            </a:r>
            <a:r>
              <a:rPr lang="hu-HU" sz="2000" dirty="0" smtClean="0"/>
              <a:t> </a:t>
            </a:r>
            <a:r>
              <a:rPr lang="hu-HU" sz="2000" dirty="0" err="1" smtClean="0"/>
              <a:t>depends</a:t>
            </a:r>
            <a:r>
              <a:rPr lang="hu-HU" sz="2000" dirty="0" smtClean="0"/>
              <a:t> </a:t>
            </a:r>
            <a:r>
              <a:rPr lang="hu-HU" sz="2000" dirty="0" err="1" smtClean="0"/>
              <a:t>on</a:t>
            </a:r>
            <a:endParaRPr lang="hu-HU" sz="2000" dirty="0" smtClean="0"/>
          </a:p>
          <a:p>
            <a:pPr lvl="1"/>
            <a:r>
              <a:rPr lang="hu-HU" sz="1800" dirty="0" err="1" smtClean="0"/>
              <a:t>Classification</a:t>
            </a:r>
            <a:r>
              <a:rPr lang="hu-HU" sz="1800" dirty="0"/>
              <a:t> </a:t>
            </a:r>
            <a:r>
              <a:rPr lang="hu-HU" sz="1800" dirty="0" smtClean="0"/>
              <a:t>(</a:t>
            </a:r>
            <a:r>
              <a:rPr lang="hu-HU" sz="1800" dirty="0" err="1" smtClean="0"/>
              <a:t>Pedagogue</a:t>
            </a:r>
            <a:r>
              <a:rPr lang="hu-HU" sz="1800" dirty="0" smtClean="0"/>
              <a:t> I. </a:t>
            </a:r>
            <a:r>
              <a:rPr lang="hu-HU" sz="1800" dirty="0" err="1" smtClean="0"/>
              <a:t>or</a:t>
            </a:r>
            <a:r>
              <a:rPr lang="hu-HU" sz="1800" dirty="0" smtClean="0"/>
              <a:t> II. etc.)</a:t>
            </a:r>
          </a:p>
          <a:p>
            <a:pPr lvl="1"/>
            <a:r>
              <a:rPr lang="hu-HU" sz="1800" dirty="0" err="1" smtClean="0"/>
              <a:t>Years</a:t>
            </a:r>
            <a:r>
              <a:rPr lang="hu-HU" sz="1800" dirty="0" smtClean="0"/>
              <a:t> of </a:t>
            </a:r>
            <a:r>
              <a:rPr lang="hu-HU" sz="1800" dirty="0" err="1" smtClean="0"/>
              <a:t>employment</a:t>
            </a:r>
            <a:endParaRPr lang="hu-HU" sz="1800" dirty="0" smtClean="0"/>
          </a:p>
          <a:p>
            <a:pPr lvl="1"/>
            <a:r>
              <a:rPr lang="hu-HU" sz="1800" dirty="0" err="1" smtClean="0"/>
              <a:t>Teacher’s</a:t>
            </a:r>
            <a:r>
              <a:rPr lang="hu-HU" sz="1800" dirty="0" smtClean="0"/>
              <a:t> </a:t>
            </a:r>
            <a:r>
              <a:rPr lang="hu-HU" sz="1800" dirty="0" err="1" smtClean="0"/>
              <a:t>degree</a:t>
            </a:r>
            <a:r>
              <a:rPr lang="hu-HU" sz="1800" dirty="0" smtClean="0"/>
              <a:t> </a:t>
            </a:r>
          </a:p>
          <a:p>
            <a:pPr lvl="2"/>
            <a:r>
              <a:rPr lang="hu-HU" sz="1600" dirty="0" err="1" smtClean="0"/>
              <a:t>Secondary</a:t>
            </a:r>
            <a:r>
              <a:rPr lang="hu-HU" sz="1600" dirty="0" smtClean="0"/>
              <a:t> </a:t>
            </a:r>
            <a:r>
              <a:rPr lang="hu-HU" sz="1600" dirty="0" err="1" smtClean="0"/>
              <a:t>school</a:t>
            </a:r>
            <a:r>
              <a:rPr lang="hu-HU" sz="1600" dirty="0" smtClean="0"/>
              <a:t> (</a:t>
            </a:r>
            <a:r>
              <a:rPr lang="hu-HU" sz="1600" dirty="0" err="1" smtClean="0"/>
              <a:t>instructors</a:t>
            </a:r>
            <a:r>
              <a:rPr lang="hu-HU" sz="1600" dirty="0" smtClean="0"/>
              <a:t>)</a:t>
            </a:r>
          </a:p>
          <a:p>
            <a:pPr lvl="2"/>
            <a:r>
              <a:rPr lang="hu-HU" sz="1600" dirty="0" smtClean="0"/>
              <a:t>College (</a:t>
            </a:r>
            <a:r>
              <a:rPr lang="hu-HU" sz="1600" dirty="0" err="1" smtClean="0"/>
              <a:t>primary</a:t>
            </a:r>
            <a:r>
              <a:rPr lang="hu-HU" sz="1600" dirty="0" smtClean="0"/>
              <a:t> </a:t>
            </a:r>
            <a:r>
              <a:rPr lang="hu-HU" sz="1600" dirty="0" err="1" smtClean="0"/>
              <a:t>school</a:t>
            </a:r>
            <a:r>
              <a:rPr lang="hu-HU" sz="1600" dirty="0" smtClean="0"/>
              <a:t> </a:t>
            </a:r>
            <a:r>
              <a:rPr lang="hu-HU" sz="1600" dirty="0" err="1" smtClean="0"/>
              <a:t>teachers</a:t>
            </a:r>
            <a:r>
              <a:rPr lang="hu-HU" sz="1600" dirty="0" smtClean="0"/>
              <a:t>)</a:t>
            </a:r>
          </a:p>
          <a:p>
            <a:pPr lvl="2"/>
            <a:r>
              <a:rPr lang="hu-HU" sz="1600" dirty="0" smtClean="0"/>
              <a:t>University </a:t>
            </a:r>
            <a:r>
              <a:rPr lang="hu-HU" sz="1600" dirty="0" err="1" smtClean="0"/>
              <a:t>level</a:t>
            </a:r>
            <a:r>
              <a:rPr lang="hu-HU" sz="1600" dirty="0" smtClean="0"/>
              <a:t> (</a:t>
            </a:r>
            <a:r>
              <a:rPr lang="hu-HU" sz="1600" dirty="0" err="1" smtClean="0"/>
              <a:t>secondary</a:t>
            </a:r>
            <a:r>
              <a:rPr lang="hu-HU" sz="1600" dirty="0" smtClean="0"/>
              <a:t> </a:t>
            </a:r>
            <a:r>
              <a:rPr lang="hu-HU" sz="1600" dirty="0" err="1" smtClean="0"/>
              <a:t>school</a:t>
            </a:r>
            <a:r>
              <a:rPr lang="hu-HU" sz="1600" dirty="0" smtClean="0"/>
              <a:t> </a:t>
            </a:r>
            <a:r>
              <a:rPr lang="hu-HU" sz="1600" dirty="0" err="1" smtClean="0"/>
              <a:t>teachers</a:t>
            </a:r>
            <a:r>
              <a:rPr lang="hu-HU" sz="1600" dirty="0" smtClean="0"/>
              <a:t>)</a:t>
            </a:r>
            <a:endParaRPr lang="hu-HU" sz="1600" dirty="0"/>
          </a:p>
          <a:p>
            <a:r>
              <a:rPr lang="hu-HU" sz="2000" dirty="0" err="1" smtClean="0"/>
              <a:t>Teachers</a:t>
            </a:r>
            <a:r>
              <a:rPr lang="hu-HU" sz="2000" dirty="0" smtClean="0"/>
              <a:t> </a:t>
            </a:r>
            <a:r>
              <a:rPr lang="hu-HU" sz="2000" dirty="0" err="1" smtClean="0"/>
              <a:t>have</a:t>
            </a:r>
            <a:r>
              <a:rPr lang="hu-HU" sz="2000" dirty="0" smtClean="0"/>
              <a:t> 22-26 </a:t>
            </a:r>
            <a:r>
              <a:rPr lang="hu-HU" sz="2000" dirty="0" err="1" smtClean="0"/>
              <a:t>mandatory</a:t>
            </a:r>
            <a:r>
              <a:rPr lang="hu-HU" sz="2000" dirty="0" smtClean="0"/>
              <a:t> </a:t>
            </a:r>
            <a:r>
              <a:rPr lang="hu-HU" sz="2000" dirty="0" err="1" smtClean="0"/>
              <a:t>lessons</a:t>
            </a:r>
            <a:r>
              <a:rPr lang="hu-HU" sz="2000" dirty="0" smtClean="0"/>
              <a:t> per </a:t>
            </a:r>
            <a:r>
              <a:rPr lang="hu-HU" sz="2000" dirty="0" err="1" smtClean="0"/>
              <a:t>week</a:t>
            </a:r>
            <a:r>
              <a:rPr lang="hu-HU" sz="2000" dirty="0" smtClean="0"/>
              <a:t>.</a:t>
            </a:r>
          </a:p>
          <a:p>
            <a:r>
              <a:rPr lang="hu-HU" sz="2000" dirty="0" smtClean="0"/>
              <a:t>The </a:t>
            </a:r>
            <a:r>
              <a:rPr lang="hu-HU" sz="2000" dirty="0" err="1" smtClean="0"/>
              <a:t>teachers</a:t>
            </a:r>
            <a:r>
              <a:rPr lang="hu-HU" sz="2000" dirty="0" smtClean="0"/>
              <a:t>’ </a:t>
            </a:r>
            <a:r>
              <a:rPr lang="hu-HU" sz="2000" dirty="0" err="1" smtClean="0"/>
              <a:t>average</a:t>
            </a:r>
            <a:r>
              <a:rPr lang="hu-HU" sz="2000" dirty="0" smtClean="0"/>
              <a:t> </a:t>
            </a:r>
            <a:r>
              <a:rPr lang="hu-HU" sz="2000" dirty="0" err="1" smtClean="0"/>
              <a:t>salary</a:t>
            </a:r>
            <a:r>
              <a:rPr lang="hu-HU" sz="2000" dirty="0" smtClean="0"/>
              <a:t> is </a:t>
            </a:r>
            <a:r>
              <a:rPr lang="hu-HU" sz="2000" dirty="0" err="1" smtClean="0"/>
              <a:t>little</a:t>
            </a:r>
            <a:r>
              <a:rPr lang="hu-HU" sz="2000" dirty="0" smtClean="0"/>
              <a:t> </a:t>
            </a:r>
            <a:r>
              <a:rPr lang="hu-HU" sz="2000" dirty="0" err="1" smtClean="0"/>
              <a:t>lower</a:t>
            </a:r>
            <a:r>
              <a:rPr lang="hu-HU" sz="2000" dirty="0" smtClean="0"/>
              <a:t> </a:t>
            </a:r>
            <a:r>
              <a:rPr lang="hu-HU" sz="2000" dirty="0" err="1" smtClean="0"/>
              <a:t>than</a:t>
            </a:r>
            <a:r>
              <a:rPr lang="hu-HU" sz="2000" dirty="0" smtClean="0"/>
              <a:t> </a:t>
            </a:r>
            <a:r>
              <a:rPr lang="hu-HU" sz="2000" dirty="0" err="1" smtClean="0"/>
              <a:t>average</a:t>
            </a:r>
            <a:r>
              <a:rPr lang="hu-HU" sz="2000" dirty="0" smtClean="0"/>
              <a:t> </a:t>
            </a:r>
            <a:r>
              <a:rPr lang="hu-HU" sz="2000" dirty="0" err="1" smtClean="0"/>
              <a:t>salary</a:t>
            </a:r>
            <a:r>
              <a:rPr lang="hu-HU" sz="2000" dirty="0" smtClean="0"/>
              <a:t> of </a:t>
            </a:r>
            <a:r>
              <a:rPr lang="hu-HU" sz="2000" dirty="0" err="1" smtClean="0"/>
              <a:t>intellectuals</a:t>
            </a:r>
            <a:r>
              <a:rPr lang="hu-HU" sz="2000" dirty="0" smtClean="0"/>
              <a:t>. The </a:t>
            </a:r>
            <a:r>
              <a:rPr lang="hu-HU" sz="2000" dirty="0" err="1" smtClean="0"/>
              <a:t>intellectuals</a:t>
            </a:r>
            <a:r>
              <a:rPr lang="hu-HU" sz="2000" dirty="0" smtClean="0"/>
              <a:t>’ </a:t>
            </a:r>
            <a:r>
              <a:rPr lang="hu-HU" sz="2000" dirty="0" err="1" smtClean="0"/>
              <a:t>average</a:t>
            </a:r>
            <a:r>
              <a:rPr lang="hu-HU" sz="2000" dirty="0" smtClean="0"/>
              <a:t> </a:t>
            </a:r>
            <a:r>
              <a:rPr lang="hu-HU" sz="2000" dirty="0" err="1" smtClean="0"/>
              <a:t>one</a:t>
            </a:r>
            <a:r>
              <a:rPr lang="hu-HU" sz="2000" dirty="0" smtClean="0"/>
              <a:t> is </a:t>
            </a:r>
            <a:r>
              <a:rPr lang="hu-HU" sz="2000" dirty="0" err="1" smtClean="0"/>
              <a:t>about</a:t>
            </a:r>
            <a:r>
              <a:rPr lang="hu-HU" sz="2000" dirty="0" smtClean="0"/>
              <a:t> € </a:t>
            </a:r>
            <a:r>
              <a:rPr lang="hu-HU" sz="2000" dirty="0" smtClean="0"/>
              <a:t>700 </a:t>
            </a:r>
            <a:r>
              <a:rPr lang="hu-HU" sz="2000" dirty="0" err="1" smtClean="0"/>
              <a:t>now</a:t>
            </a:r>
            <a:r>
              <a:rPr lang="hu-HU" sz="2000" dirty="0" smtClean="0"/>
              <a:t> in Hungary!</a:t>
            </a:r>
          </a:p>
        </p:txBody>
      </p:sp>
      <p:pic>
        <p:nvPicPr>
          <p:cNvPr id="5124" name="Picture 4" descr="http://www.tankonyvtar.hu/hu/tartalom/tamop412A/2010-0019_Karriertervezes/images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10" y="2023534"/>
            <a:ext cx="2603097" cy="208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7359"/>
          </a:xfrm>
        </p:spPr>
        <p:txBody>
          <a:bodyPr/>
          <a:lstStyle/>
          <a:p>
            <a:r>
              <a:rPr lang="hu-HU" dirty="0" err="1" smtClean="0"/>
              <a:t>Problems</a:t>
            </a:r>
            <a:r>
              <a:rPr lang="hu-HU" dirty="0" smtClean="0"/>
              <a:t>, </a:t>
            </a:r>
            <a:r>
              <a:rPr lang="hu-HU" dirty="0" err="1" smtClean="0"/>
              <a:t>difficulties</a:t>
            </a:r>
            <a:r>
              <a:rPr lang="hu-HU" dirty="0" smtClean="0"/>
              <a:t> of </a:t>
            </a:r>
            <a:r>
              <a:rPr lang="hu-HU" dirty="0" err="1" smtClean="0"/>
              <a:t>education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651247"/>
            <a:ext cx="6815419" cy="4900473"/>
          </a:xfrm>
        </p:spPr>
        <p:txBody>
          <a:bodyPr>
            <a:normAutofit/>
          </a:bodyPr>
          <a:lstStyle/>
          <a:p>
            <a:r>
              <a:rPr lang="hu-HU" sz="2000" dirty="0" err="1" smtClean="0"/>
              <a:t>Social</a:t>
            </a:r>
            <a:r>
              <a:rPr lang="hu-HU" sz="2000" dirty="0" smtClean="0"/>
              <a:t> </a:t>
            </a:r>
            <a:r>
              <a:rPr lang="hu-HU" sz="2000" dirty="0" err="1" smtClean="0"/>
              <a:t>problems</a:t>
            </a:r>
            <a:r>
              <a:rPr lang="hu-HU" sz="2000" dirty="0" smtClean="0"/>
              <a:t> </a:t>
            </a:r>
            <a:r>
              <a:rPr lang="hu-HU" sz="2000" dirty="0" err="1" smtClean="0"/>
              <a:t>affect</a:t>
            </a:r>
            <a:r>
              <a:rPr lang="hu-HU" sz="2000" dirty="0" smtClean="0"/>
              <a:t> </a:t>
            </a:r>
            <a:r>
              <a:rPr lang="hu-HU" sz="2000" dirty="0" err="1" smtClean="0"/>
              <a:t>education</a:t>
            </a:r>
            <a:endParaRPr lang="hu-HU" sz="2000" dirty="0" smtClean="0"/>
          </a:p>
          <a:p>
            <a:r>
              <a:rPr lang="hu-HU" sz="2000" dirty="0" smtClean="0"/>
              <a:t>The </a:t>
            </a:r>
            <a:r>
              <a:rPr lang="hu-HU" sz="2000" dirty="0" err="1" smtClean="0"/>
              <a:t>number</a:t>
            </a:r>
            <a:r>
              <a:rPr lang="hu-HU" sz="2000" dirty="0" smtClean="0"/>
              <a:t> of </a:t>
            </a:r>
            <a:r>
              <a:rPr lang="hu-HU" sz="2000" dirty="0" err="1" smtClean="0"/>
              <a:t>newborns</a:t>
            </a:r>
            <a:r>
              <a:rPr lang="hu-HU" sz="2000" dirty="0" smtClean="0"/>
              <a:t> has </a:t>
            </a:r>
            <a:r>
              <a:rPr lang="hu-HU" sz="2000" dirty="0" err="1" smtClean="0"/>
              <a:t>been</a:t>
            </a:r>
            <a:r>
              <a:rPr lang="hu-HU" sz="2000" dirty="0" smtClean="0"/>
              <a:t> </a:t>
            </a:r>
            <a:r>
              <a:rPr lang="hu-HU" sz="2000" dirty="0" err="1" smtClean="0"/>
              <a:t>decreasing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last</a:t>
            </a:r>
            <a:r>
              <a:rPr lang="hu-HU" sz="2000" dirty="0" smtClean="0"/>
              <a:t> 30 </a:t>
            </a:r>
            <a:r>
              <a:rPr lang="hu-HU" sz="2000" dirty="0" err="1" smtClean="0"/>
              <a:t>years</a:t>
            </a:r>
            <a:r>
              <a:rPr lang="hu-HU" sz="2000" dirty="0" smtClean="0"/>
              <a:t>.</a:t>
            </a:r>
          </a:p>
          <a:p>
            <a:r>
              <a:rPr lang="hu-HU" sz="2000" dirty="0"/>
              <a:t>The </a:t>
            </a:r>
            <a:r>
              <a:rPr lang="hu-HU" sz="2000" dirty="0" err="1"/>
              <a:t>results</a:t>
            </a:r>
            <a:r>
              <a:rPr lang="hu-HU" sz="2000" dirty="0"/>
              <a:t> of PISA </a:t>
            </a:r>
            <a:r>
              <a:rPr lang="hu-HU" sz="2000" dirty="0" err="1" smtClean="0"/>
              <a:t>regarding</a:t>
            </a:r>
            <a:r>
              <a:rPr lang="hu-HU" sz="2000" dirty="0" smtClean="0"/>
              <a:t> </a:t>
            </a:r>
            <a:r>
              <a:rPr lang="hu-HU" sz="2000" dirty="0" err="1" smtClean="0"/>
              <a:t>Hungarian</a:t>
            </a:r>
            <a:r>
              <a:rPr lang="hu-HU" sz="2000" dirty="0" smtClean="0"/>
              <a:t> </a:t>
            </a:r>
            <a:r>
              <a:rPr lang="hu-HU" sz="2000" dirty="0" err="1"/>
              <a:t>students</a:t>
            </a:r>
            <a:r>
              <a:rPr lang="hu-HU" sz="2000" dirty="0"/>
              <a:t> </a:t>
            </a:r>
            <a:r>
              <a:rPr lang="hu-HU" sz="2000" dirty="0" err="1" smtClean="0"/>
              <a:t>have</a:t>
            </a:r>
            <a:r>
              <a:rPr lang="hu-HU" sz="2000" dirty="0" smtClean="0"/>
              <a:t> </a:t>
            </a:r>
            <a:r>
              <a:rPr lang="hu-HU" sz="2000" dirty="0" err="1" smtClean="0"/>
              <a:t>fallen</a:t>
            </a:r>
            <a:r>
              <a:rPr lang="hu-HU" sz="2000" dirty="0" smtClean="0"/>
              <a:t> </a:t>
            </a:r>
            <a:r>
              <a:rPr lang="hu-HU" sz="2000" dirty="0"/>
              <a:t>back </a:t>
            </a:r>
            <a:r>
              <a:rPr lang="hu-HU" sz="2000" dirty="0" err="1"/>
              <a:t>in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last</a:t>
            </a:r>
            <a:r>
              <a:rPr lang="hu-HU" sz="2000" dirty="0"/>
              <a:t> 10 </a:t>
            </a:r>
            <a:r>
              <a:rPr lang="hu-HU" sz="2000" dirty="0" err="1"/>
              <a:t>years</a:t>
            </a:r>
            <a:r>
              <a:rPr lang="hu-HU" sz="2000" dirty="0"/>
              <a:t>.</a:t>
            </a:r>
          </a:p>
          <a:p>
            <a:r>
              <a:rPr lang="hu-HU" sz="2000" dirty="0" err="1" smtClean="0"/>
              <a:t>There</a:t>
            </a:r>
            <a:r>
              <a:rPr lang="hu-HU" sz="2000" dirty="0" smtClean="0"/>
              <a:t> is a </a:t>
            </a:r>
            <a:r>
              <a:rPr lang="hu-HU" sz="2000" dirty="0" err="1" smtClean="0"/>
              <a:t>lack</a:t>
            </a:r>
            <a:r>
              <a:rPr lang="hu-HU" sz="2000" dirty="0" smtClean="0"/>
              <a:t> of </a:t>
            </a:r>
            <a:r>
              <a:rPr lang="hu-HU" sz="2000" dirty="0" err="1" smtClean="0"/>
              <a:t>motivation</a:t>
            </a:r>
            <a:endParaRPr lang="hu-HU" sz="2000" dirty="0" smtClean="0"/>
          </a:p>
          <a:p>
            <a:r>
              <a:rPr lang="hu-HU" sz="2000" dirty="0"/>
              <a:t>Less </a:t>
            </a:r>
            <a:r>
              <a:rPr lang="hu-HU" sz="2000" dirty="0" err="1"/>
              <a:t>students</a:t>
            </a:r>
            <a:r>
              <a:rPr lang="hu-HU" sz="2000" dirty="0"/>
              <a:t> </a:t>
            </a:r>
            <a:r>
              <a:rPr lang="hu-HU" sz="2000" dirty="0" err="1"/>
              <a:t>want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study</a:t>
            </a:r>
            <a:r>
              <a:rPr lang="hu-HU" sz="2000" dirty="0"/>
              <a:t> </a:t>
            </a:r>
            <a:r>
              <a:rPr lang="hu-HU" sz="2000" dirty="0" err="1"/>
              <a:t>in</a:t>
            </a:r>
            <a:r>
              <a:rPr lang="hu-HU" sz="2000" dirty="0"/>
              <a:t> </a:t>
            </a:r>
            <a:r>
              <a:rPr lang="hu-HU" sz="2000" dirty="0" err="1"/>
              <a:t>Apprenticeship</a:t>
            </a:r>
            <a:endParaRPr lang="hu-HU" sz="2000" dirty="0" smtClean="0"/>
          </a:p>
          <a:p>
            <a:r>
              <a:rPr lang="hu-HU" sz="2000" dirty="0" smtClean="0"/>
              <a:t>The </a:t>
            </a:r>
            <a:r>
              <a:rPr lang="hu-HU" sz="2000" dirty="0" err="1" smtClean="0"/>
              <a:t>number</a:t>
            </a:r>
            <a:r>
              <a:rPr lang="hu-HU" sz="2000" dirty="0" smtClean="0"/>
              <a:t> of college and </a:t>
            </a:r>
            <a:r>
              <a:rPr lang="hu-HU" sz="2000" dirty="0" err="1" smtClean="0"/>
              <a:t>university</a:t>
            </a:r>
            <a:r>
              <a:rPr lang="hu-HU" sz="2000" dirty="0" smtClean="0"/>
              <a:t> </a:t>
            </a:r>
            <a:r>
              <a:rPr lang="hu-HU" sz="2000" dirty="0" err="1" smtClean="0"/>
              <a:t>students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technical</a:t>
            </a:r>
            <a:r>
              <a:rPr lang="hu-HU" sz="2000" dirty="0" smtClean="0"/>
              <a:t> </a:t>
            </a:r>
            <a:r>
              <a:rPr lang="hu-HU" sz="2000" dirty="0" err="1" smtClean="0"/>
              <a:t>subjects</a:t>
            </a:r>
            <a:r>
              <a:rPr lang="hu-HU" sz="2000" dirty="0" smtClean="0"/>
              <a:t> is </a:t>
            </a:r>
            <a:r>
              <a:rPr lang="hu-HU" sz="2000" dirty="0" err="1" smtClean="0"/>
              <a:t>decreasing</a:t>
            </a:r>
            <a:endParaRPr lang="hu-HU" sz="2000" dirty="0" smtClean="0"/>
          </a:p>
          <a:p>
            <a:r>
              <a:rPr lang="hu-HU" sz="2000" dirty="0" smtClean="0"/>
              <a:t>Less and less </a:t>
            </a:r>
            <a:r>
              <a:rPr lang="hu-HU" sz="2000" dirty="0" err="1" smtClean="0"/>
              <a:t>foreign</a:t>
            </a:r>
            <a:r>
              <a:rPr lang="hu-HU" sz="2000" dirty="0" smtClean="0"/>
              <a:t> </a:t>
            </a:r>
            <a:r>
              <a:rPr lang="hu-HU" sz="2000" dirty="0" err="1" smtClean="0"/>
              <a:t>language</a:t>
            </a:r>
            <a:r>
              <a:rPr lang="hu-HU" sz="2000" dirty="0" smtClean="0"/>
              <a:t> </a:t>
            </a:r>
            <a:r>
              <a:rPr lang="hu-HU" sz="2000" dirty="0" err="1" smtClean="0"/>
              <a:t>exams</a:t>
            </a: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endParaRPr lang="hu-HU" sz="2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02" y="1761067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2971"/>
          </a:xfrm>
        </p:spPr>
        <p:txBody>
          <a:bodyPr/>
          <a:lstStyle/>
          <a:p>
            <a:r>
              <a:rPr lang="hu-HU" dirty="0" err="1" smtClean="0"/>
              <a:t>Conclusions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482571"/>
            <a:ext cx="8596668" cy="455879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2000" dirty="0"/>
              <a:t>The </a:t>
            </a:r>
            <a:r>
              <a:rPr lang="en-US" sz="2000" dirty="0"/>
              <a:t>Government regards educational policy as an essential tool for economic development,</a:t>
            </a:r>
            <a:r>
              <a:rPr lang="hu-HU" sz="2000" dirty="0"/>
              <a:t> </a:t>
            </a:r>
            <a:r>
              <a:rPr lang="hu-HU" sz="2000" dirty="0" err="1"/>
              <a:t>social</a:t>
            </a:r>
            <a:r>
              <a:rPr lang="hu-HU" sz="2000" dirty="0"/>
              <a:t> </a:t>
            </a:r>
            <a:r>
              <a:rPr lang="hu-HU" sz="2000" dirty="0" err="1"/>
              <a:t>cohesion</a:t>
            </a:r>
            <a:r>
              <a:rPr lang="hu-HU" sz="2000" dirty="0"/>
              <a:t> and </a:t>
            </a:r>
            <a:r>
              <a:rPr lang="hu-HU" sz="2000" dirty="0" err="1"/>
              <a:t>well-being</a:t>
            </a:r>
            <a:r>
              <a:rPr lang="hu-HU" sz="2000" dirty="0"/>
              <a:t>.</a:t>
            </a:r>
          </a:p>
          <a:p>
            <a:pPr>
              <a:defRPr/>
            </a:pPr>
            <a:r>
              <a:rPr lang="hu-HU" sz="2000" dirty="0" err="1"/>
              <a:t>Priorities</a:t>
            </a:r>
            <a:r>
              <a:rPr lang="hu-HU" sz="2000" dirty="0"/>
              <a:t>:</a:t>
            </a:r>
          </a:p>
          <a:p>
            <a:pPr lvl="1">
              <a:defRPr/>
            </a:pPr>
            <a:r>
              <a:rPr lang="hu-HU" sz="1800" dirty="0"/>
              <a:t>The </a:t>
            </a:r>
            <a:r>
              <a:rPr lang="hu-HU" sz="1800" dirty="0" err="1"/>
              <a:t>improvement</a:t>
            </a:r>
            <a:r>
              <a:rPr lang="hu-HU" sz="1800" dirty="0"/>
              <a:t> of </a:t>
            </a:r>
            <a:r>
              <a:rPr lang="hu-HU" sz="1800" dirty="0" err="1"/>
              <a:t>quality</a:t>
            </a:r>
            <a:endParaRPr lang="hu-HU" sz="1800" dirty="0"/>
          </a:p>
          <a:p>
            <a:pPr lvl="1">
              <a:defRPr/>
            </a:pPr>
            <a:r>
              <a:rPr lang="en-US" sz="1800" dirty="0"/>
              <a:t>Equal opportunities must be provided for everyone through </a:t>
            </a:r>
            <a:r>
              <a:rPr lang="en-US" sz="1800" dirty="0" smtClean="0"/>
              <a:t>education</a:t>
            </a:r>
            <a:endParaRPr lang="hu-HU" sz="1800" dirty="0" smtClean="0"/>
          </a:p>
          <a:p>
            <a:pPr lvl="1">
              <a:defRPr/>
            </a:pPr>
            <a:r>
              <a:rPr lang="hu-HU" sz="1800" dirty="0" err="1" smtClean="0"/>
              <a:t>Focus</a:t>
            </a:r>
            <a:r>
              <a:rPr lang="hu-HU" sz="1800" dirty="0" smtClean="0"/>
              <a:t> </a:t>
            </a:r>
            <a:r>
              <a:rPr lang="hu-HU" sz="1800" dirty="0" err="1" smtClean="0"/>
              <a:t>on</a:t>
            </a:r>
            <a:r>
              <a:rPr lang="hu-HU" sz="1800" dirty="0" smtClean="0"/>
              <a:t> </a:t>
            </a:r>
            <a:r>
              <a:rPr lang="hu-HU" sz="1800" dirty="0" err="1" smtClean="0"/>
              <a:t>vocational</a:t>
            </a:r>
            <a:r>
              <a:rPr lang="hu-HU" sz="1800" dirty="0" smtClean="0"/>
              <a:t> </a:t>
            </a:r>
            <a:r>
              <a:rPr lang="hu-HU" sz="1800" dirty="0" err="1" smtClean="0"/>
              <a:t>education</a:t>
            </a:r>
            <a:endParaRPr lang="hu-HU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52142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8541" y="433754"/>
            <a:ext cx="8596668" cy="1320800"/>
          </a:xfrm>
        </p:spPr>
        <p:txBody>
          <a:bodyPr/>
          <a:lstStyle/>
          <a:p>
            <a:r>
              <a:rPr lang="hu-HU" dirty="0" err="1" smtClean="0"/>
              <a:t>Maintenance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1411550"/>
            <a:ext cx="7915183" cy="3309919"/>
          </a:xfrm>
        </p:spPr>
        <p:txBody>
          <a:bodyPr>
            <a:normAutofit/>
          </a:bodyPr>
          <a:lstStyle/>
          <a:p>
            <a:r>
              <a:rPr lang="hu-HU" sz="2000" dirty="0" err="1" smtClean="0"/>
              <a:t>Owners</a:t>
            </a:r>
            <a:r>
              <a:rPr lang="hu-HU" sz="2000" dirty="0" smtClean="0"/>
              <a:t> and </a:t>
            </a:r>
            <a:r>
              <a:rPr lang="hu-HU" sz="2000" dirty="0" err="1" smtClean="0"/>
              <a:t>Maintainers</a:t>
            </a:r>
            <a:endParaRPr lang="hu-HU" sz="2000" dirty="0" smtClean="0"/>
          </a:p>
          <a:p>
            <a:pPr lvl="1"/>
            <a:r>
              <a:rPr lang="hu-HU" sz="1800" dirty="0" err="1" smtClean="0"/>
              <a:t>Before</a:t>
            </a:r>
            <a:r>
              <a:rPr lang="hu-HU" sz="1800" dirty="0" smtClean="0"/>
              <a:t> 2013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>
                <a:solidFill>
                  <a:srgbClr val="404040"/>
                </a:solidFill>
              </a:rPr>
              <a:t>owners</a:t>
            </a:r>
            <a:r>
              <a:rPr lang="hu-HU" sz="1800" dirty="0" smtClean="0"/>
              <a:t> and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maintainers</a:t>
            </a:r>
            <a:r>
              <a:rPr lang="hu-HU" sz="1800" dirty="0" smtClean="0"/>
              <a:t> of </a:t>
            </a:r>
            <a:r>
              <a:rPr lang="hu-HU" sz="1800" dirty="0" err="1" smtClean="0"/>
              <a:t>schools</a:t>
            </a:r>
            <a:r>
              <a:rPr lang="hu-HU" sz="1800" dirty="0" smtClean="0"/>
              <a:t> </a:t>
            </a:r>
            <a:r>
              <a:rPr lang="hu-HU" sz="1800" dirty="0" err="1" smtClean="0"/>
              <a:t>were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municipalities</a:t>
            </a:r>
            <a:endParaRPr lang="hu-HU" sz="1800" dirty="0" smtClean="0"/>
          </a:p>
          <a:p>
            <a:r>
              <a:rPr lang="hu-HU" sz="2000" dirty="0" err="1" smtClean="0"/>
              <a:t>From</a:t>
            </a:r>
            <a:r>
              <a:rPr lang="hu-HU" sz="2000" dirty="0" smtClean="0"/>
              <a:t> 2013 </a:t>
            </a:r>
            <a:r>
              <a:rPr lang="hu-HU" sz="2000" dirty="0" err="1" smtClean="0"/>
              <a:t>the</a:t>
            </a:r>
            <a:r>
              <a:rPr lang="hu-HU" sz="2000" dirty="0" smtClean="0"/>
              <a:t> main </a:t>
            </a:r>
            <a:r>
              <a:rPr lang="hu-HU" sz="2000" dirty="0" err="1" smtClean="0"/>
              <a:t>maintainer</a:t>
            </a:r>
            <a:r>
              <a:rPr lang="hu-HU" sz="2000" dirty="0" smtClean="0"/>
              <a:t> is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Government</a:t>
            </a:r>
            <a:endParaRPr lang="hu-HU" sz="2000" dirty="0" smtClean="0"/>
          </a:p>
          <a:p>
            <a:pPr lvl="1"/>
            <a:r>
              <a:rPr lang="hu-HU" sz="1800" dirty="0" smtClean="0">
                <a:solidFill>
                  <a:srgbClr val="404040"/>
                </a:solidFill>
              </a:rPr>
              <a:t>Klebelsberg Intézményfenntartó Központ - KLIK </a:t>
            </a:r>
            <a:r>
              <a:rPr lang="hu-HU" sz="1800" dirty="0" smtClean="0"/>
              <a:t>is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maintainer</a:t>
            </a:r>
            <a:r>
              <a:rPr lang="hu-HU" sz="1800" dirty="0" smtClean="0"/>
              <a:t> </a:t>
            </a:r>
            <a:r>
              <a:rPr lang="hu-HU" sz="1800" dirty="0" err="1" smtClean="0"/>
              <a:t>institution</a:t>
            </a:r>
            <a:endParaRPr lang="hu-HU" sz="1800" dirty="0"/>
          </a:p>
          <a:p>
            <a:r>
              <a:rPr lang="hu-HU" sz="2000" dirty="0" err="1" smtClean="0"/>
              <a:t>From</a:t>
            </a:r>
            <a:r>
              <a:rPr lang="hu-HU" sz="2000" dirty="0" smtClean="0"/>
              <a:t> 2015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maintenaner</a:t>
            </a:r>
            <a:r>
              <a:rPr lang="hu-HU" sz="2000" dirty="0" smtClean="0"/>
              <a:t> </a:t>
            </a:r>
            <a:r>
              <a:rPr lang="hu-HU" sz="2000" dirty="0"/>
              <a:t>of </a:t>
            </a:r>
            <a:r>
              <a:rPr lang="hu-HU" sz="2000" dirty="0" err="1"/>
              <a:t>vocational</a:t>
            </a:r>
            <a:r>
              <a:rPr lang="hu-HU" sz="2000" dirty="0"/>
              <a:t> and </a:t>
            </a:r>
            <a:r>
              <a:rPr lang="hu-HU" sz="2000" dirty="0" err="1"/>
              <a:t>training</a:t>
            </a:r>
            <a:r>
              <a:rPr lang="hu-HU" sz="2000" dirty="0"/>
              <a:t> </a:t>
            </a:r>
            <a:r>
              <a:rPr lang="hu-HU" sz="2000" dirty="0" err="1"/>
              <a:t>schools</a:t>
            </a:r>
            <a:r>
              <a:rPr lang="hu-HU" sz="2000" dirty="0"/>
              <a:t> is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>
                <a:solidFill>
                  <a:srgbClr val="FF0000"/>
                </a:solidFill>
              </a:rPr>
              <a:t>Ministry</a:t>
            </a:r>
            <a:r>
              <a:rPr lang="hu-HU" sz="2000" dirty="0" smtClean="0">
                <a:solidFill>
                  <a:srgbClr val="FF0000"/>
                </a:solidFill>
              </a:rPr>
              <a:t> of </a:t>
            </a:r>
            <a:r>
              <a:rPr lang="hu-HU" sz="2000" dirty="0" err="1" smtClean="0">
                <a:solidFill>
                  <a:srgbClr val="FF0000"/>
                </a:solidFill>
              </a:rPr>
              <a:t>Economy</a:t>
            </a:r>
            <a:r>
              <a:rPr lang="hu-HU" sz="2000" dirty="0" smtClean="0"/>
              <a:t>.</a:t>
            </a:r>
          </a:p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10722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Learning</a:t>
            </a:r>
            <a:r>
              <a:rPr lang="hu-HU" dirty="0" smtClean="0"/>
              <a:t> is free of </a:t>
            </a:r>
            <a:r>
              <a:rPr lang="hu-HU" dirty="0" err="1" smtClean="0"/>
              <a:t>charge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033125"/>
            <a:ext cx="8596668" cy="1940387"/>
          </a:xfrm>
        </p:spPr>
        <p:txBody>
          <a:bodyPr/>
          <a:lstStyle/>
          <a:p>
            <a:r>
              <a:rPr lang="hu-HU" dirty="0" smtClean="0"/>
              <a:t>Public </a:t>
            </a:r>
            <a:r>
              <a:rPr lang="hu-HU" dirty="0" err="1" smtClean="0"/>
              <a:t>education</a:t>
            </a:r>
            <a:r>
              <a:rPr lang="hu-HU" dirty="0" smtClean="0"/>
              <a:t> is free of </a:t>
            </a:r>
            <a:r>
              <a:rPr lang="hu-HU" dirty="0" err="1" smtClean="0"/>
              <a:t>charge</a:t>
            </a:r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profession</a:t>
            </a:r>
            <a:r>
              <a:rPr lang="hu-HU" dirty="0" smtClean="0"/>
              <a:t> is free of </a:t>
            </a:r>
            <a:r>
              <a:rPr lang="hu-HU" dirty="0" err="1" smtClean="0"/>
              <a:t>charge</a:t>
            </a:r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second</a:t>
            </a:r>
            <a:r>
              <a:rPr lang="hu-HU" dirty="0" smtClean="0"/>
              <a:t> </a:t>
            </a:r>
            <a:r>
              <a:rPr lang="hu-HU" dirty="0" err="1" smtClean="0"/>
              <a:t>profession</a:t>
            </a:r>
            <a:r>
              <a:rPr lang="hu-HU" dirty="0" smtClean="0"/>
              <a:t> is free of </a:t>
            </a:r>
            <a:r>
              <a:rPr lang="hu-HU" dirty="0" err="1" smtClean="0"/>
              <a:t>charge</a:t>
            </a:r>
            <a:r>
              <a:rPr lang="hu-HU" dirty="0" smtClean="0"/>
              <a:t> in </a:t>
            </a:r>
            <a:r>
              <a:rPr lang="hu-HU" dirty="0" err="1" smtClean="0"/>
              <a:t>adult</a:t>
            </a:r>
            <a:r>
              <a:rPr lang="hu-HU" dirty="0" smtClean="0"/>
              <a:t> </a:t>
            </a:r>
            <a:r>
              <a:rPr lang="hu-HU" dirty="0" err="1" smtClean="0"/>
              <a:t>trainee</a:t>
            </a:r>
            <a:r>
              <a:rPr lang="hu-HU" dirty="0" smtClean="0"/>
              <a:t> </a:t>
            </a:r>
            <a:r>
              <a:rPr lang="hu-HU" dirty="0" err="1" smtClean="0"/>
              <a:t>form</a:t>
            </a:r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higher</a:t>
            </a:r>
            <a:r>
              <a:rPr lang="hu-HU" dirty="0" smtClean="0"/>
              <a:t> </a:t>
            </a:r>
            <a:r>
              <a:rPr lang="hu-HU" dirty="0" err="1" smtClean="0"/>
              <a:t>education</a:t>
            </a:r>
            <a:r>
              <a:rPr lang="hu-HU" dirty="0" smtClean="0"/>
              <a:t> </a:t>
            </a:r>
            <a:r>
              <a:rPr lang="hu-HU" dirty="0" err="1" smtClean="0"/>
              <a:t>degree</a:t>
            </a:r>
            <a:r>
              <a:rPr lang="hu-HU" dirty="0" smtClean="0"/>
              <a:t> is free of </a:t>
            </a:r>
            <a:r>
              <a:rPr lang="hu-HU" dirty="0" err="1" smtClean="0"/>
              <a:t>charge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there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enough</a:t>
            </a:r>
            <a:r>
              <a:rPr lang="hu-HU" dirty="0" smtClean="0"/>
              <a:t> </a:t>
            </a:r>
            <a:r>
              <a:rPr lang="hu-HU" dirty="0" err="1" smtClean="0"/>
              <a:t>places</a:t>
            </a:r>
            <a:r>
              <a:rPr lang="hu-HU" dirty="0" smtClean="0"/>
              <a:t> and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student’s</a:t>
            </a:r>
            <a:r>
              <a:rPr lang="hu-HU" dirty="0" smtClean="0"/>
              <a:t> </a:t>
            </a:r>
            <a:r>
              <a:rPr lang="hu-HU" dirty="0" err="1" smtClean="0"/>
              <a:t>admission</a:t>
            </a:r>
            <a:r>
              <a:rPr lang="hu-HU" dirty="0" smtClean="0"/>
              <a:t> </a:t>
            </a:r>
            <a:r>
              <a:rPr lang="hu-HU" dirty="0" err="1" smtClean="0"/>
              <a:t>score</a:t>
            </a:r>
            <a:r>
              <a:rPr lang="hu-HU" dirty="0" smtClean="0"/>
              <a:t> is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enough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  <p:pic>
        <p:nvPicPr>
          <p:cNvPr id="11268" name="Picture 4" descr="http://blog.coas.missouri.edu/blog_mnmsf/wp-content/uploads/2014/07/free-clipart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973512"/>
            <a:ext cx="395287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0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934199" cy="1320800"/>
          </a:xfrm>
        </p:spPr>
        <p:txBody>
          <a:bodyPr>
            <a:normAutofit/>
          </a:bodyPr>
          <a:lstStyle/>
          <a:p>
            <a:r>
              <a:rPr lang="hu-HU" dirty="0" err="1" smtClean="0"/>
              <a:t>There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more </a:t>
            </a:r>
            <a:r>
              <a:rPr lang="hu-HU" dirty="0" err="1" smtClean="0"/>
              <a:t>owners</a:t>
            </a:r>
            <a:r>
              <a:rPr lang="hu-HU" dirty="0" smtClean="0"/>
              <a:t> and </a:t>
            </a:r>
            <a:r>
              <a:rPr lang="hu-HU" dirty="0" err="1" smtClean="0"/>
              <a:t>maintainers</a:t>
            </a:r>
            <a:r>
              <a:rPr lang="hu-HU" dirty="0" smtClean="0"/>
              <a:t> (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schools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160589"/>
            <a:ext cx="9736666" cy="2481749"/>
          </a:xfrm>
        </p:spPr>
        <p:txBody>
          <a:bodyPr>
            <a:normAutofit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owners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Churces</a:t>
            </a:r>
            <a:r>
              <a:rPr lang="hu-HU" dirty="0" smtClean="0"/>
              <a:t>, </a:t>
            </a:r>
            <a:r>
              <a:rPr lang="hu-HU" dirty="0" err="1" smtClean="0"/>
              <a:t>Foundations</a:t>
            </a:r>
            <a:r>
              <a:rPr lang="hu-HU" dirty="0" smtClean="0"/>
              <a:t>, </a:t>
            </a:r>
            <a:r>
              <a:rPr lang="hu-HU" dirty="0" err="1" smtClean="0"/>
              <a:t>Firms</a:t>
            </a:r>
            <a:r>
              <a:rPr lang="hu-HU" dirty="0" smtClean="0"/>
              <a:t>, etc.</a:t>
            </a:r>
          </a:p>
          <a:p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ask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financial</a:t>
            </a:r>
            <a:r>
              <a:rPr lang="hu-HU" dirty="0" smtClean="0"/>
              <a:t> </a:t>
            </a:r>
            <a:r>
              <a:rPr lang="hu-HU" dirty="0" err="1" smtClean="0"/>
              <a:t>contribution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parents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extra </a:t>
            </a:r>
            <a:r>
              <a:rPr lang="hu-HU" dirty="0" err="1" smtClean="0"/>
              <a:t>services</a:t>
            </a:r>
            <a:r>
              <a:rPr lang="hu-HU" dirty="0" smtClean="0"/>
              <a:t> – </a:t>
            </a:r>
            <a:r>
              <a:rPr lang="hu-HU" dirty="0" err="1" smtClean="0"/>
              <a:t>trips</a:t>
            </a:r>
            <a:r>
              <a:rPr lang="hu-HU" dirty="0" smtClean="0"/>
              <a:t>, </a:t>
            </a:r>
            <a:r>
              <a:rPr lang="hu-HU" dirty="0" err="1" smtClean="0"/>
              <a:t>extra</a:t>
            </a:r>
            <a:r>
              <a:rPr lang="hu-HU" dirty="0" smtClean="0"/>
              <a:t> </a:t>
            </a:r>
            <a:r>
              <a:rPr lang="hu-HU" dirty="0" err="1" smtClean="0"/>
              <a:t>lessons</a:t>
            </a:r>
            <a:r>
              <a:rPr lang="hu-HU" dirty="0" smtClean="0"/>
              <a:t>, sport </a:t>
            </a:r>
            <a:r>
              <a:rPr lang="hu-HU" dirty="0" err="1" smtClean="0"/>
              <a:t>activities</a:t>
            </a:r>
            <a:r>
              <a:rPr lang="hu-HU" dirty="0" smtClean="0"/>
              <a:t> –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tuition</a:t>
            </a:r>
            <a:r>
              <a:rPr lang="hu-HU" dirty="0" smtClean="0"/>
              <a:t> (~ € 800 / </a:t>
            </a:r>
            <a:r>
              <a:rPr lang="hu-HU" dirty="0" err="1" smtClean="0"/>
              <a:t>year</a:t>
            </a:r>
            <a:r>
              <a:rPr lang="hu-HU" dirty="0" smtClean="0"/>
              <a:t> )</a:t>
            </a:r>
          </a:p>
          <a:p>
            <a:r>
              <a:rPr lang="hu-HU" dirty="0"/>
              <a:t>P</a:t>
            </a:r>
            <a:r>
              <a:rPr lang="hu-HU" dirty="0" smtClean="0"/>
              <a:t>rofessional </a:t>
            </a:r>
            <a:r>
              <a:rPr lang="hu-HU" dirty="0" err="1" smtClean="0"/>
              <a:t>training</a:t>
            </a:r>
            <a:r>
              <a:rPr lang="hu-HU" dirty="0" smtClean="0"/>
              <a:t> </a:t>
            </a:r>
            <a:r>
              <a:rPr lang="hu-HU" dirty="0" err="1" smtClean="0"/>
              <a:t>costs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€400 - €1000 / </a:t>
            </a:r>
            <a:r>
              <a:rPr lang="hu-HU" dirty="0" err="1" smtClean="0"/>
              <a:t>year</a:t>
            </a:r>
            <a:endParaRPr lang="hu-HU" dirty="0" smtClean="0"/>
          </a:p>
          <a:p>
            <a:r>
              <a:rPr lang="hu-HU" dirty="0"/>
              <a:t>U</a:t>
            </a:r>
            <a:r>
              <a:rPr lang="hu-HU" dirty="0" smtClean="0"/>
              <a:t>niversity </a:t>
            </a:r>
            <a:r>
              <a:rPr lang="hu-HU" dirty="0" err="1" smtClean="0"/>
              <a:t>or</a:t>
            </a:r>
            <a:r>
              <a:rPr lang="hu-HU" dirty="0" smtClean="0"/>
              <a:t> college </a:t>
            </a:r>
            <a:r>
              <a:rPr lang="hu-HU" dirty="0" err="1" smtClean="0"/>
              <a:t>studies</a:t>
            </a:r>
            <a:r>
              <a:rPr lang="hu-HU" dirty="0" smtClean="0"/>
              <a:t> </a:t>
            </a:r>
            <a:r>
              <a:rPr lang="hu-HU" dirty="0" err="1" smtClean="0"/>
              <a:t>vary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€ 1000 </a:t>
            </a:r>
            <a:r>
              <a:rPr lang="hu-HU" dirty="0" err="1" smtClean="0"/>
              <a:t>to</a:t>
            </a:r>
            <a:r>
              <a:rPr lang="hu-HU" dirty="0" smtClean="0"/>
              <a:t> € 4000 / </a:t>
            </a:r>
            <a:r>
              <a:rPr lang="hu-HU" dirty="0" err="1" smtClean="0"/>
              <a:t>year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more, </a:t>
            </a:r>
            <a:r>
              <a:rPr lang="hu-HU" dirty="0" err="1" smtClean="0"/>
              <a:t>the</a:t>
            </a:r>
            <a:r>
              <a:rPr lang="hu-HU" dirty="0" smtClean="0"/>
              <a:t> most </a:t>
            </a:r>
            <a:r>
              <a:rPr lang="hu-HU" dirty="0" err="1" smtClean="0"/>
              <a:t>expensive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university</a:t>
            </a:r>
            <a:r>
              <a:rPr lang="hu-HU" dirty="0" smtClean="0"/>
              <a:t> of </a:t>
            </a:r>
            <a:r>
              <a:rPr lang="hu-HU" dirty="0" err="1" smtClean="0"/>
              <a:t>medicine</a:t>
            </a:r>
            <a:endParaRPr lang="hu-HU" dirty="0"/>
          </a:p>
        </p:txBody>
      </p:sp>
      <p:pic>
        <p:nvPicPr>
          <p:cNvPr id="10242" name="Picture 2" descr="http://i.telegraph.co.uk/multimedia/archive/01812/independent-school_181284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67" y="4798552"/>
            <a:ext cx="2945342" cy="184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mitjatsszunk.hu/wp-content/uploads/2011/10/p%C3%A9nz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34" y="4801968"/>
            <a:ext cx="2810933" cy="184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8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9982" y="582967"/>
            <a:ext cx="9052592" cy="1320800"/>
          </a:xfrm>
        </p:spPr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number</a:t>
            </a:r>
            <a:r>
              <a:rPr lang="hu-HU" dirty="0" smtClean="0"/>
              <a:t> of </a:t>
            </a:r>
            <a:r>
              <a:rPr lang="hu-HU" dirty="0" err="1" smtClean="0"/>
              <a:t>students</a:t>
            </a:r>
            <a:r>
              <a:rPr lang="hu-HU" dirty="0"/>
              <a:t> </a:t>
            </a:r>
            <a:r>
              <a:rPr lang="hu-HU" dirty="0" smtClean="0"/>
              <a:t>in Hungary in </a:t>
            </a:r>
            <a:r>
              <a:rPr lang="hu-HU" dirty="0" smtClean="0"/>
              <a:t>2017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err="1" smtClean="0"/>
              <a:t>This</a:t>
            </a:r>
            <a:r>
              <a:rPr lang="hu-HU" sz="2400" dirty="0" smtClean="0"/>
              <a:t> </a:t>
            </a:r>
            <a:r>
              <a:rPr lang="hu-HU" sz="2400" dirty="0" err="1" smtClean="0"/>
              <a:t>year</a:t>
            </a:r>
            <a:r>
              <a:rPr lang="hu-HU" sz="2400" dirty="0" smtClean="0"/>
              <a:t> </a:t>
            </a:r>
            <a:r>
              <a:rPr lang="hu-HU" sz="2400" dirty="0" err="1" smtClean="0"/>
              <a:t>about</a:t>
            </a:r>
            <a:r>
              <a:rPr lang="hu-HU" sz="2400" dirty="0" smtClean="0"/>
              <a:t> 90 000 </a:t>
            </a:r>
            <a:r>
              <a:rPr lang="hu-HU" sz="2400" dirty="0" err="1" smtClean="0"/>
              <a:t>students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9th form</a:t>
            </a:r>
          </a:p>
          <a:p>
            <a:pPr lvl="1"/>
            <a:r>
              <a:rPr lang="hu-HU" sz="2200" dirty="0" smtClean="0"/>
              <a:t>45% </a:t>
            </a:r>
            <a:r>
              <a:rPr lang="hu-HU" sz="2200" dirty="0" err="1" smtClean="0"/>
              <a:t>attend</a:t>
            </a:r>
            <a:r>
              <a:rPr lang="hu-HU" sz="2200" dirty="0" smtClean="0"/>
              <a:t> </a:t>
            </a:r>
            <a:r>
              <a:rPr lang="hu-HU" sz="2200" dirty="0" err="1" smtClean="0"/>
              <a:t>grammar</a:t>
            </a:r>
            <a:r>
              <a:rPr lang="hu-HU" sz="2200" dirty="0" smtClean="0"/>
              <a:t> </a:t>
            </a:r>
            <a:r>
              <a:rPr lang="hu-HU" sz="2200" dirty="0" err="1" smtClean="0"/>
              <a:t>schools</a:t>
            </a:r>
            <a:endParaRPr lang="hu-HU" sz="2200" dirty="0" smtClean="0"/>
          </a:p>
          <a:p>
            <a:pPr lvl="1"/>
            <a:r>
              <a:rPr lang="hu-HU" sz="2200" dirty="0" smtClean="0"/>
              <a:t>35% </a:t>
            </a:r>
            <a:r>
              <a:rPr lang="hu-HU" sz="2200" dirty="0" err="1"/>
              <a:t>attend</a:t>
            </a:r>
            <a:r>
              <a:rPr lang="hu-HU" sz="2200" dirty="0"/>
              <a:t> </a:t>
            </a:r>
            <a:r>
              <a:rPr lang="hu-HU" sz="2200" dirty="0" err="1"/>
              <a:t>vocational</a:t>
            </a:r>
            <a:r>
              <a:rPr lang="hu-HU" sz="2200" dirty="0"/>
              <a:t> </a:t>
            </a:r>
            <a:r>
              <a:rPr lang="hu-HU" sz="2200" dirty="0" err="1" smtClean="0"/>
              <a:t>secondary</a:t>
            </a:r>
            <a:r>
              <a:rPr lang="hu-HU" sz="2200" dirty="0" smtClean="0"/>
              <a:t> </a:t>
            </a:r>
            <a:r>
              <a:rPr lang="hu-HU" sz="2200" dirty="0" err="1" smtClean="0"/>
              <a:t>schools</a:t>
            </a:r>
            <a:endParaRPr lang="hu-HU" sz="2200" dirty="0" smtClean="0"/>
          </a:p>
          <a:p>
            <a:pPr lvl="1"/>
            <a:r>
              <a:rPr lang="hu-HU" sz="2200" dirty="0" smtClean="0"/>
              <a:t>20% </a:t>
            </a:r>
            <a:r>
              <a:rPr lang="hu-HU" sz="2200" dirty="0" err="1"/>
              <a:t>attend</a:t>
            </a:r>
            <a:r>
              <a:rPr lang="hu-HU" sz="2200" dirty="0"/>
              <a:t> </a:t>
            </a:r>
            <a:r>
              <a:rPr lang="hu-HU" sz="2200" dirty="0" err="1" smtClean="0"/>
              <a:t>vocational</a:t>
            </a:r>
            <a:r>
              <a:rPr lang="hu-HU" sz="2200" dirty="0" smtClean="0"/>
              <a:t> </a:t>
            </a:r>
            <a:r>
              <a:rPr lang="hu-HU" sz="2200" dirty="0" err="1" smtClean="0"/>
              <a:t>schools</a:t>
            </a:r>
            <a:r>
              <a:rPr lang="hu-HU" sz="2200" dirty="0" smtClean="0"/>
              <a:t> (</a:t>
            </a:r>
            <a:r>
              <a:rPr lang="hu-HU" sz="2200" dirty="0" err="1" smtClean="0"/>
              <a:t>apprenticeship</a:t>
            </a:r>
            <a:r>
              <a:rPr lang="hu-HU" sz="2200" dirty="0" smtClean="0"/>
              <a:t>)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1714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3371" y="365125"/>
            <a:ext cx="10515600" cy="1325563"/>
          </a:xfrm>
        </p:spPr>
        <p:txBody>
          <a:bodyPr/>
          <a:lstStyle/>
          <a:p>
            <a:r>
              <a:rPr lang="hu-HU" dirty="0" smtClean="0"/>
              <a:t>The </a:t>
            </a:r>
            <a:r>
              <a:rPr lang="hu-HU" dirty="0" err="1"/>
              <a:t>H</a:t>
            </a:r>
            <a:r>
              <a:rPr lang="hu-HU" dirty="0" err="1" smtClean="0"/>
              <a:t>ungarian</a:t>
            </a:r>
            <a:r>
              <a:rPr lang="hu-HU" dirty="0" smtClean="0"/>
              <a:t> </a:t>
            </a:r>
            <a:r>
              <a:rPr lang="hu-HU" dirty="0"/>
              <a:t>E</a:t>
            </a:r>
            <a:r>
              <a:rPr lang="hu-HU" dirty="0" smtClean="0"/>
              <a:t>ducation </a:t>
            </a:r>
            <a:r>
              <a:rPr lang="hu-HU" dirty="0"/>
              <a:t>S</a:t>
            </a:r>
            <a:r>
              <a:rPr lang="hu-HU" dirty="0" smtClean="0"/>
              <a:t>ystem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3" y="1261533"/>
            <a:ext cx="9249181" cy="4779829"/>
          </a:xfrm>
        </p:spPr>
        <p:txBody>
          <a:bodyPr>
            <a:normAutofit/>
          </a:bodyPr>
          <a:lstStyle/>
          <a:p>
            <a:r>
              <a:rPr lang="hu-HU" sz="2000" dirty="0" smtClean="0"/>
              <a:t>The </a:t>
            </a:r>
            <a:r>
              <a:rPr lang="hu-HU" sz="2000" dirty="0" err="1" smtClean="0"/>
              <a:t>school</a:t>
            </a:r>
            <a:r>
              <a:rPr lang="hu-HU" sz="2000" dirty="0" smtClean="0"/>
              <a:t> </a:t>
            </a:r>
            <a:r>
              <a:rPr lang="hu-HU" sz="2000" dirty="0" err="1" smtClean="0"/>
              <a:t>year</a:t>
            </a:r>
            <a:r>
              <a:rPr lang="hu-HU" sz="2000" dirty="0" smtClean="0"/>
              <a:t> </a:t>
            </a:r>
            <a:r>
              <a:rPr lang="hu-HU" sz="2000" dirty="0" err="1" smtClean="0"/>
              <a:t>consists</a:t>
            </a:r>
            <a:r>
              <a:rPr lang="hu-HU" sz="2000" dirty="0" smtClean="0"/>
              <a:t> of 182 </a:t>
            </a:r>
            <a:r>
              <a:rPr lang="hu-HU" sz="2000" dirty="0" err="1" smtClean="0"/>
              <a:t>days</a:t>
            </a:r>
            <a:r>
              <a:rPr lang="hu-HU" sz="2000" dirty="0" smtClean="0"/>
              <a:t> of </a:t>
            </a:r>
            <a:r>
              <a:rPr lang="hu-HU" sz="2000" dirty="0" err="1" smtClean="0"/>
              <a:t>teaching</a:t>
            </a:r>
            <a:r>
              <a:rPr lang="hu-HU" sz="2000" dirty="0" smtClean="0"/>
              <a:t>, and </a:t>
            </a:r>
            <a:r>
              <a:rPr lang="hu-HU" sz="2000" dirty="0" err="1" smtClean="0"/>
              <a:t>begins</a:t>
            </a:r>
            <a:r>
              <a:rPr lang="hu-HU" sz="2000" dirty="0" smtClean="0"/>
              <a:t> </a:t>
            </a:r>
            <a:r>
              <a:rPr lang="hu-HU" sz="2000" dirty="0" err="1" smtClean="0"/>
              <a:t>on</a:t>
            </a:r>
            <a:r>
              <a:rPr lang="hu-HU" sz="2000" dirty="0" smtClean="0"/>
              <a:t> 1st </a:t>
            </a:r>
            <a:r>
              <a:rPr lang="hu-HU" sz="2000" dirty="0" err="1" smtClean="0"/>
              <a:t>September</a:t>
            </a:r>
            <a:endParaRPr lang="hu-HU" sz="2000" dirty="0" smtClean="0"/>
          </a:p>
          <a:p>
            <a:r>
              <a:rPr lang="hu-HU" sz="2000" dirty="0" smtClean="0"/>
              <a:t>Education is </a:t>
            </a:r>
            <a:r>
              <a:rPr lang="hu-HU" sz="2000" dirty="0" err="1" smtClean="0"/>
              <a:t>compulsory</a:t>
            </a:r>
            <a:r>
              <a:rPr lang="hu-HU" sz="2000" dirty="0" smtClean="0"/>
              <a:t> </a:t>
            </a:r>
            <a:r>
              <a:rPr lang="hu-HU" sz="2000" dirty="0" err="1" smtClean="0"/>
              <a:t>up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age</a:t>
            </a:r>
            <a:r>
              <a:rPr lang="hu-HU" sz="2000" dirty="0" smtClean="0"/>
              <a:t> of 16</a:t>
            </a:r>
          </a:p>
          <a:p>
            <a:r>
              <a:rPr lang="hu-HU" sz="2000" dirty="0" err="1" smtClean="0"/>
              <a:t>There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</a:t>
            </a:r>
            <a:r>
              <a:rPr lang="hu-HU" sz="2000" dirty="0" err="1" smtClean="0"/>
              <a:t>three</a:t>
            </a:r>
            <a:r>
              <a:rPr lang="hu-HU" sz="2000" dirty="0" smtClean="0"/>
              <a:t> </a:t>
            </a:r>
            <a:r>
              <a:rPr lang="hu-HU" sz="2000" dirty="0" err="1" smtClean="0"/>
              <a:t>school</a:t>
            </a:r>
            <a:r>
              <a:rPr lang="hu-HU" sz="2000" dirty="0" smtClean="0"/>
              <a:t> </a:t>
            </a:r>
            <a:r>
              <a:rPr lang="hu-HU" sz="2000" dirty="0" err="1" smtClean="0"/>
              <a:t>breaks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autumn</a:t>
            </a:r>
            <a:r>
              <a:rPr lang="hu-HU" sz="2000" dirty="0" smtClean="0"/>
              <a:t>,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winter</a:t>
            </a:r>
            <a:r>
              <a:rPr lang="hu-HU" sz="2000" dirty="0" smtClean="0"/>
              <a:t> and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spring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err="1" smtClean="0"/>
              <a:t>with</a:t>
            </a:r>
            <a:r>
              <a:rPr lang="hu-HU" sz="2000" dirty="0" smtClean="0"/>
              <a:t> 10 – 11 </a:t>
            </a:r>
            <a:r>
              <a:rPr lang="hu-HU" sz="2000" dirty="0" err="1" smtClean="0"/>
              <a:t>week</a:t>
            </a:r>
            <a:r>
              <a:rPr lang="hu-HU" sz="2000" dirty="0" smtClean="0"/>
              <a:t> </a:t>
            </a:r>
            <a:r>
              <a:rPr lang="hu-HU" sz="2000" dirty="0" err="1" smtClean="0"/>
              <a:t>summer</a:t>
            </a:r>
            <a:r>
              <a:rPr lang="hu-HU" sz="2000" dirty="0" smtClean="0"/>
              <a:t> </a:t>
            </a:r>
            <a:r>
              <a:rPr lang="hu-HU" sz="2000" dirty="0" err="1" smtClean="0"/>
              <a:t>break</a:t>
            </a:r>
            <a:r>
              <a:rPr lang="hu-HU" sz="2000" dirty="0" smtClean="0"/>
              <a:t>. </a:t>
            </a:r>
          </a:p>
          <a:p>
            <a:r>
              <a:rPr lang="hu-HU" sz="2000" dirty="0" err="1" smtClean="0"/>
              <a:t>There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</a:t>
            </a:r>
            <a:r>
              <a:rPr lang="hu-HU" sz="2000" dirty="0" err="1" smtClean="0"/>
              <a:t>five</a:t>
            </a:r>
            <a:r>
              <a:rPr lang="hu-HU" sz="2000" dirty="0" smtClean="0"/>
              <a:t> </a:t>
            </a:r>
            <a:r>
              <a:rPr lang="hu-HU" sz="2000" dirty="0" err="1" smtClean="0"/>
              <a:t>working</a:t>
            </a:r>
            <a:r>
              <a:rPr lang="hu-HU" sz="2000" dirty="0" smtClean="0"/>
              <a:t> </a:t>
            </a:r>
            <a:r>
              <a:rPr lang="hu-HU" sz="2000" dirty="0" err="1" smtClean="0"/>
              <a:t>days</a:t>
            </a:r>
            <a:r>
              <a:rPr lang="hu-HU" sz="2000" dirty="0" smtClean="0"/>
              <a:t> </a:t>
            </a:r>
            <a:r>
              <a:rPr lang="hu-HU" sz="2000" dirty="0" err="1" smtClean="0"/>
              <a:t>every</a:t>
            </a:r>
            <a:r>
              <a:rPr lang="hu-HU" sz="2000" dirty="0" smtClean="0"/>
              <a:t> </a:t>
            </a:r>
            <a:r>
              <a:rPr lang="hu-HU" sz="2000" dirty="0" err="1" smtClean="0"/>
              <a:t>week</a:t>
            </a:r>
            <a:endParaRPr lang="hu-HU" sz="2000" dirty="0" smtClean="0"/>
          </a:p>
          <a:p>
            <a:r>
              <a:rPr lang="hu-HU" sz="2000" dirty="0" err="1" smtClean="0"/>
              <a:t>Teaching</a:t>
            </a:r>
            <a:r>
              <a:rPr lang="hu-HU" sz="2000" dirty="0" smtClean="0"/>
              <a:t> </a:t>
            </a:r>
            <a:r>
              <a:rPr lang="hu-HU" sz="2000" dirty="0" err="1" smtClean="0"/>
              <a:t>lessons</a:t>
            </a:r>
            <a:r>
              <a:rPr lang="hu-HU" sz="2000" dirty="0" smtClean="0"/>
              <a:t> </a:t>
            </a:r>
            <a:r>
              <a:rPr lang="hu-HU" sz="2000" dirty="0" err="1" smtClean="0"/>
              <a:t>usually</a:t>
            </a:r>
            <a:r>
              <a:rPr lang="hu-HU" sz="2000" dirty="0" smtClean="0"/>
              <a:t> </a:t>
            </a:r>
            <a:r>
              <a:rPr lang="hu-HU" sz="2000" dirty="0" err="1" smtClean="0"/>
              <a:t>last</a:t>
            </a:r>
            <a:r>
              <a:rPr lang="hu-HU" sz="2000" dirty="0" smtClean="0"/>
              <a:t> 45 </a:t>
            </a:r>
            <a:r>
              <a:rPr lang="hu-HU" sz="2000" dirty="0" err="1" smtClean="0"/>
              <a:t>minutes</a:t>
            </a:r>
            <a:endParaRPr lang="hu-HU" sz="2000" dirty="0"/>
          </a:p>
          <a:p>
            <a:r>
              <a:rPr lang="hu-HU" sz="2000" dirty="0" err="1"/>
              <a:t>W</a:t>
            </a:r>
            <a:r>
              <a:rPr lang="hu-HU" sz="2000" dirty="0" err="1" smtClean="0"/>
              <a:t>orkshop</a:t>
            </a:r>
            <a:r>
              <a:rPr lang="hu-HU" sz="2000" dirty="0" smtClean="0"/>
              <a:t> </a:t>
            </a:r>
            <a:r>
              <a:rPr lang="hu-HU" sz="2000" dirty="0" err="1" smtClean="0"/>
              <a:t>activities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60 </a:t>
            </a:r>
            <a:r>
              <a:rPr lang="hu-HU" sz="2000" dirty="0" err="1" smtClean="0"/>
              <a:t>minutes</a:t>
            </a:r>
            <a:r>
              <a:rPr lang="hu-HU" sz="2000" dirty="0" smtClean="0"/>
              <a:t> </a:t>
            </a:r>
            <a:r>
              <a:rPr lang="hu-HU" sz="2000" dirty="0" err="1" smtClean="0"/>
              <a:t>long</a:t>
            </a:r>
            <a:endParaRPr lang="hu-HU" sz="2000" dirty="0" smtClean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0444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Hungarian</a:t>
            </a:r>
            <a:r>
              <a:rPr lang="hu-HU" dirty="0"/>
              <a:t> E</a:t>
            </a:r>
            <a:r>
              <a:rPr lang="hu-HU" dirty="0" smtClean="0"/>
              <a:t>ducation </a:t>
            </a:r>
            <a:r>
              <a:rPr lang="hu-HU" dirty="0"/>
              <a:t>S</a:t>
            </a:r>
            <a:r>
              <a:rPr lang="hu-HU" dirty="0" smtClean="0"/>
              <a:t>ystem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413933"/>
            <a:ext cx="8596668" cy="4627429"/>
          </a:xfrm>
        </p:spPr>
        <p:txBody>
          <a:bodyPr>
            <a:normAutofit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average</a:t>
            </a:r>
            <a:r>
              <a:rPr lang="hu-HU" dirty="0" smtClean="0"/>
              <a:t> </a:t>
            </a:r>
            <a:r>
              <a:rPr lang="hu-HU" dirty="0" err="1" smtClean="0"/>
              <a:t>group</a:t>
            </a:r>
            <a:r>
              <a:rPr lang="hu-HU" dirty="0" smtClean="0"/>
              <a:t> </a:t>
            </a:r>
            <a:r>
              <a:rPr lang="hu-HU" dirty="0" err="1" smtClean="0"/>
              <a:t>size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kindergarten</a:t>
            </a:r>
            <a:r>
              <a:rPr lang="hu-HU" dirty="0" smtClean="0"/>
              <a:t> is 22 </a:t>
            </a:r>
          </a:p>
          <a:p>
            <a:r>
              <a:rPr lang="hu-HU" dirty="0" err="1" smtClean="0"/>
              <a:t>Depending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type</a:t>
            </a:r>
            <a:r>
              <a:rPr lang="hu-HU" dirty="0" smtClean="0"/>
              <a:t> of </a:t>
            </a:r>
            <a:r>
              <a:rPr lang="hu-HU" dirty="0" err="1" smtClean="0"/>
              <a:t>school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minimum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size</a:t>
            </a:r>
            <a:r>
              <a:rPr lang="hu-HU" dirty="0" smtClean="0"/>
              <a:t> is 25-28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beginning</a:t>
            </a:r>
            <a:endParaRPr lang="hu-HU" dirty="0" smtClean="0"/>
          </a:p>
          <a:p>
            <a:r>
              <a:rPr lang="hu-HU" dirty="0" err="1" smtClean="0"/>
              <a:t>Pupils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assessed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teachers</a:t>
            </a:r>
            <a:r>
              <a:rPr lang="hu-HU" dirty="0" smtClean="0"/>
              <a:t> </a:t>
            </a:r>
            <a:r>
              <a:rPr lang="hu-HU" dirty="0" err="1" smtClean="0"/>
              <a:t>throughout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 </a:t>
            </a:r>
            <a:r>
              <a:rPr lang="hu-HU" dirty="0" err="1" smtClean="0"/>
              <a:t>year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oral</a:t>
            </a:r>
            <a:r>
              <a:rPr lang="hu-HU" dirty="0" smtClean="0"/>
              <a:t>, </a:t>
            </a:r>
            <a:r>
              <a:rPr lang="hu-HU" dirty="0" err="1" smtClean="0"/>
              <a:t>written</a:t>
            </a:r>
            <a:r>
              <a:rPr lang="hu-HU" dirty="0" smtClean="0"/>
              <a:t> </a:t>
            </a:r>
            <a:r>
              <a:rPr lang="hu-HU" dirty="0" err="1" smtClean="0"/>
              <a:t>tests</a:t>
            </a:r>
            <a:r>
              <a:rPr lang="hu-HU" dirty="0" smtClean="0"/>
              <a:t> and </a:t>
            </a:r>
            <a:r>
              <a:rPr lang="hu-HU" dirty="0" err="1" smtClean="0"/>
              <a:t>practical</a:t>
            </a:r>
            <a:r>
              <a:rPr lang="hu-HU" dirty="0" smtClean="0"/>
              <a:t> </a:t>
            </a:r>
            <a:r>
              <a:rPr lang="hu-HU" dirty="0" err="1" smtClean="0"/>
              <a:t>work</a:t>
            </a:r>
            <a:r>
              <a:rPr lang="hu-HU" dirty="0" smtClean="0"/>
              <a:t> </a:t>
            </a:r>
            <a:r>
              <a:rPr lang="hu-HU" dirty="0" err="1" smtClean="0"/>
              <a:t>and</a:t>
            </a:r>
            <a:r>
              <a:rPr lang="hu-HU" dirty="0" smtClean="0"/>
              <a:t>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given</a:t>
            </a:r>
            <a:r>
              <a:rPr lang="hu-HU" dirty="0" smtClean="0"/>
              <a:t> </a:t>
            </a:r>
            <a:r>
              <a:rPr lang="hu-HU" dirty="0" err="1" smtClean="0"/>
              <a:t>grades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scale</a:t>
            </a:r>
            <a:r>
              <a:rPr lang="hu-HU" dirty="0" smtClean="0"/>
              <a:t> 1-5)</a:t>
            </a:r>
          </a:p>
          <a:p>
            <a:pPr lvl="1"/>
            <a:r>
              <a:rPr lang="hu-HU" dirty="0" smtClean="0"/>
              <a:t>1 – </a:t>
            </a:r>
            <a:r>
              <a:rPr lang="hu-HU" dirty="0" err="1"/>
              <a:t>I</a:t>
            </a:r>
            <a:r>
              <a:rPr lang="hu-HU" dirty="0" err="1" smtClean="0"/>
              <a:t>nsufficient</a:t>
            </a:r>
            <a:r>
              <a:rPr lang="hu-HU" dirty="0" smtClean="0"/>
              <a:t> ( 0 - 50% )</a:t>
            </a:r>
          </a:p>
          <a:p>
            <a:pPr lvl="1"/>
            <a:r>
              <a:rPr lang="hu-HU" dirty="0" smtClean="0"/>
              <a:t>2 – </a:t>
            </a:r>
            <a:r>
              <a:rPr lang="hu-HU" dirty="0" err="1"/>
              <a:t>S</a:t>
            </a:r>
            <a:r>
              <a:rPr lang="hu-HU" dirty="0" err="1" smtClean="0"/>
              <a:t>ufficient</a:t>
            </a:r>
            <a:r>
              <a:rPr lang="hu-HU" dirty="0" smtClean="0"/>
              <a:t>    (50-60%)</a:t>
            </a:r>
          </a:p>
          <a:p>
            <a:pPr lvl="1"/>
            <a:r>
              <a:rPr lang="hu-HU" dirty="0" smtClean="0"/>
              <a:t>3 – </a:t>
            </a:r>
            <a:r>
              <a:rPr lang="hu-HU" dirty="0" err="1"/>
              <a:t>M</a:t>
            </a:r>
            <a:r>
              <a:rPr lang="hu-HU" dirty="0" err="1" smtClean="0"/>
              <a:t>edium</a:t>
            </a:r>
            <a:r>
              <a:rPr lang="hu-HU" dirty="0" smtClean="0"/>
              <a:t> (60-70%)</a:t>
            </a:r>
          </a:p>
          <a:p>
            <a:pPr lvl="1"/>
            <a:r>
              <a:rPr lang="hu-HU" dirty="0" smtClean="0"/>
              <a:t>4 – </a:t>
            </a:r>
            <a:r>
              <a:rPr lang="hu-HU" dirty="0"/>
              <a:t>G</a:t>
            </a:r>
            <a:r>
              <a:rPr lang="hu-HU" dirty="0" smtClean="0"/>
              <a:t>ood (70-85%)</a:t>
            </a:r>
          </a:p>
          <a:p>
            <a:pPr lvl="1"/>
            <a:r>
              <a:rPr lang="hu-HU" dirty="0" smtClean="0"/>
              <a:t>5 – </a:t>
            </a:r>
            <a:r>
              <a:rPr lang="hu-HU" dirty="0" err="1" smtClean="0"/>
              <a:t>Excellent</a:t>
            </a:r>
            <a:r>
              <a:rPr lang="hu-HU" dirty="0" smtClean="0"/>
              <a:t> (85-100%)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12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32110"/>
            <a:ext cx="8430485" cy="6125890"/>
          </a:xfrm>
          <a:prstGeom prst="rect">
            <a:avLst/>
          </a:prstGeom>
        </p:spPr>
      </p:pic>
      <p:sp>
        <p:nvSpPr>
          <p:cNvPr id="11" name="Lefelé nyíl 10"/>
          <p:cNvSpPr/>
          <p:nvPr/>
        </p:nvSpPr>
        <p:spPr>
          <a:xfrm rot="10800000">
            <a:off x="2294468" y="2802466"/>
            <a:ext cx="291252" cy="245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Szögletes összekötő 12"/>
          <p:cNvCxnSpPr/>
          <p:nvPr/>
        </p:nvCxnSpPr>
        <p:spPr>
          <a:xfrm flipV="1">
            <a:off x="2827868" y="2925233"/>
            <a:ext cx="728135" cy="144000"/>
          </a:xfrm>
          <a:prstGeom prst="bentConnector3">
            <a:avLst>
              <a:gd name="adj1" fmla="val -232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2692</TotalTime>
  <Words>1325</Words>
  <Application>Microsoft Office PowerPoint</Application>
  <PresentationFormat>Szélesvásznú</PresentationFormat>
  <Paragraphs>174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0" baseType="lpstr">
      <vt:lpstr>Arial</vt:lpstr>
      <vt:lpstr>Trebuchet MS</vt:lpstr>
      <vt:lpstr>Wingdings</vt:lpstr>
      <vt:lpstr>Wingdings 3</vt:lpstr>
      <vt:lpstr>Fazetta</vt:lpstr>
      <vt:lpstr>System of Education in Hungary</vt:lpstr>
      <vt:lpstr>Hungarian Education &amp; Training System</vt:lpstr>
      <vt:lpstr>Maintenance</vt:lpstr>
      <vt:lpstr>Learning is free of charge</vt:lpstr>
      <vt:lpstr>There are more owners and maintainers (private schools)</vt:lpstr>
      <vt:lpstr>The number of students in Hungary in 2017</vt:lpstr>
      <vt:lpstr>The Hungarian Education System</vt:lpstr>
      <vt:lpstr>The Hungarian Education System</vt:lpstr>
      <vt:lpstr>PowerPoint-bemutató</vt:lpstr>
      <vt:lpstr>Kindergarten </vt:lpstr>
      <vt:lpstr>Lower elementary school</vt:lpstr>
      <vt:lpstr>Higher elementary school</vt:lpstr>
      <vt:lpstr>Secondary education – Grammar school</vt:lpstr>
      <vt:lpstr>Secondary vocational school (Szakgimnázium)</vt:lpstr>
      <vt:lpstr>Technical school</vt:lpstr>
      <vt:lpstr>Apprenticeship</vt:lpstr>
      <vt:lpstr>HÍD (bridge) programme</vt:lpstr>
      <vt:lpstr>Adult education / training</vt:lpstr>
      <vt:lpstr>Dormitory</vt:lpstr>
      <vt:lpstr>College or University</vt:lpstr>
      <vt:lpstr>College or University</vt:lpstr>
      <vt:lpstr>Pedagogue’s career model</vt:lpstr>
      <vt:lpstr>Pedagogue’s career model</vt:lpstr>
      <vt:lpstr>Problems, difficulties of education</vt:lpstr>
      <vt:lpstr>Conclusions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System of Hungary</dc:title>
  <dc:creator>Rendszergazda</dc:creator>
  <cp:lastModifiedBy>Szily Kálmán</cp:lastModifiedBy>
  <cp:revision>118</cp:revision>
  <dcterms:created xsi:type="dcterms:W3CDTF">2014-10-13T09:50:32Z</dcterms:created>
  <dcterms:modified xsi:type="dcterms:W3CDTF">2017-10-08T07:09:39Z</dcterms:modified>
</cp:coreProperties>
</file>