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88" r:id="rId10"/>
    <p:sldId id="289" r:id="rId11"/>
    <p:sldId id="291" r:id="rId12"/>
    <p:sldId id="284" r:id="rId13"/>
    <p:sldId id="267" r:id="rId14"/>
    <p:sldId id="269" r:id="rId15"/>
    <p:sldId id="278" r:id="rId16"/>
    <p:sldId id="287" r:id="rId17"/>
    <p:sldId id="280" r:id="rId18"/>
    <p:sldId id="281" r:id="rId19"/>
    <p:sldId id="268" r:id="rId20"/>
    <p:sldId id="270" r:id="rId21"/>
    <p:sldId id="271" r:id="rId22"/>
    <p:sldId id="274" r:id="rId23"/>
    <p:sldId id="290" r:id="rId24"/>
    <p:sldId id="272" r:id="rId25"/>
    <p:sldId id="273" r:id="rId26"/>
    <p:sldId id="275" r:id="rId27"/>
    <p:sldId id="263" r:id="rId28"/>
    <p:sldId id="264" r:id="rId29"/>
    <p:sldId id="265" r:id="rId30"/>
    <p:sldId id="276" r:id="rId31"/>
    <p:sldId id="285" r:id="rId32"/>
    <p:sldId id="286" r:id="rId33"/>
    <p:sldId id="283" r:id="rId34"/>
    <p:sldId id="282" r:id="rId35"/>
    <p:sldId id="277" r:id="rId36"/>
  </p:sldIdLst>
  <p:sldSz cx="9144000" cy="6858000" type="screen4x3"/>
  <p:notesSz cx="6646863" cy="9777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6210" autoAdjust="0"/>
  </p:normalViewPr>
  <p:slideViewPr>
    <p:cSldViewPr snapToGrid="0">
      <p:cViewPr varScale="1">
        <p:scale>
          <a:sx n="104" d="100"/>
          <a:sy n="104" d="100"/>
        </p:scale>
        <p:origin x="12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058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78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7350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7116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6975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6926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4603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305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181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475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575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18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147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38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41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814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C1356-B30D-4249-9281-8221E3142886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215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hyperlink" Target="https://gepesz.szily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informatikus.szily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epuletgepesz.szily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kreativ.szily.hu/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81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microsoft.com/office/2007/relationships/hdphoto" Target="../media/hdphoto8.wdp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playlist?list=PLaMNCELTE-ewZX-9mfGAsv0_S96QaJG3f" TargetMode="External"/><Relationship Id="rId13" Type="http://schemas.openxmlformats.org/officeDocument/2006/relationships/image" Target="../media/image123.png"/><Relationship Id="rId3" Type="http://schemas.openxmlformats.org/officeDocument/2006/relationships/hyperlink" Target="https://informatikus.szily.hu/" TargetMode="External"/><Relationship Id="rId7" Type="http://schemas.openxmlformats.org/officeDocument/2006/relationships/hyperlink" Target="mailto:titkar@szily.hu" TargetMode="External"/><Relationship Id="rId12" Type="http://schemas.openxmlformats.org/officeDocument/2006/relationships/image" Target="../media/image122.png"/><Relationship Id="rId2" Type="http://schemas.openxmlformats.org/officeDocument/2006/relationships/hyperlink" Target="http://www.szily.hu/" TargetMode="Externa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reativ.szily.hu/" TargetMode="External"/><Relationship Id="rId11" Type="http://schemas.openxmlformats.org/officeDocument/2006/relationships/image" Target="../media/image121.png"/><Relationship Id="rId5" Type="http://schemas.openxmlformats.org/officeDocument/2006/relationships/hyperlink" Target="https://epuletgepesz.szily.hu/" TargetMode="External"/><Relationship Id="rId15" Type="http://schemas.openxmlformats.org/officeDocument/2006/relationships/image" Target="../media/image125.png"/><Relationship Id="rId10" Type="http://schemas.openxmlformats.org/officeDocument/2006/relationships/hyperlink" Target="https://www.facebook.com/Szily-K%C3%A1lm%C3%A1n-M%C5%B1szaki-Szakk%C3%B6z%C3%A9piskola-Szakiskola-%C3%A9s-Koll%C3%A9gium-453889964655436/timeline/?ref=ts" TargetMode="External"/><Relationship Id="rId4" Type="http://schemas.openxmlformats.org/officeDocument/2006/relationships/hyperlink" Target="https://gepesz.szily.hu/" TargetMode="External"/><Relationship Id="rId9" Type="http://schemas.openxmlformats.org/officeDocument/2006/relationships/image" Target="../media/image120.png"/><Relationship Id="rId1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904065" y="1458368"/>
            <a:ext cx="5135963" cy="3556977"/>
          </a:xfrm>
        </p:spPr>
        <p:txBody>
          <a:bodyPr>
            <a:normAutofit/>
          </a:bodyPr>
          <a:lstStyle/>
          <a:p>
            <a:r>
              <a:rPr lang="hu-H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BGSZC</a:t>
            </a:r>
            <a:br>
              <a:rPr lang="hu-H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Szily Kálmán </a:t>
            </a:r>
            <a:br>
              <a:rPr lang="hu-H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Technikum és Kollégium</a:t>
            </a:r>
            <a:br>
              <a:rPr lang="hu-H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hu-H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93" y="51667"/>
            <a:ext cx="2552035" cy="25520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3" y="5491776"/>
            <a:ext cx="2834190" cy="106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35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Sportélet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9" y="2160590"/>
            <a:ext cx="3315856" cy="3880773"/>
          </a:xfrm>
        </p:spPr>
        <p:txBody>
          <a:bodyPr/>
          <a:lstStyle/>
          <a:p>
            <a:r>
              <a:rPr lang="hu-HU" dirty="0" smtClean="0"/>
              <a:t>Országos bajnokságok (labdarúgás, kézilabda)</a:t>
            </a:r>
          </a:p>
          <a:p>
            <a:r>
              <a:rPr lang="hu-HU" dirty="0" smtClean="0"/>
              <a:t>Tömegsport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1" y="609600"/>
            <a:ext cx="2857801" cy="239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67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48145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Szakmai oktatás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874983"/>
            <a:ext cx="6595135" cy="30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47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3512" y="188429"/>
            <a:ext cx="6907095" cy="771691"/>
          </a:xfrm>
        </p:spPr>
        <p:txBody>
          <a:bodyPr>
            <a:noAutofit/>
          </a:bodyPr>
          <a:lstStyle/>
          <a:p>
            <a:r>
              <a:rPr lang="hu-H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Gépészet</a:t>
            </a: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196" y="1106674"/>
            <a:ext cx="4006790" cy="32067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600" dirty="0" smtClean="0"/>
              <a:t>Timót utca</a:t>
            </a:r>
          </a:p>
          <a:p>
            <a:r>
              <a:rPr lang="hu-HU" sz="1600" dirty="0" smtClean="0"/>
              <a:t>Gépész technikus</a:t>
            </a:r>
          </a:p>
          <a:p>
            <a:r>
              <a:rPr lang="hu-HU" sz="1600" dirty="0" smtClean="0"/>
              <a:t>Gépgyártástechnológiai technikus</a:t>
            </a:r>
          </a:p>
          <a:p>
            <a:r>
              <a:rPr lang="hu-HU" sz="1600" dirty="0" smtClean="0"/>
              <a:t>Mechatronikai technikus</a:t>
            </a:r>
          </a:p>
          <a:p>
            <a:r>
              <a:rPr lang="hu-HU" sz="1600" dirty="0" smtClean="0"/>
              <a:t>CNC </a:t>
            </a:r>
            <a:r>
              <a:rPr lang="hu-HU" sz="1600" dirty="0"/>
              <a:t>programozó</a:t>
            </a:r>
          </a:p>
          <a:p>
            <a:r>
              <a:rPr lang="hu-HU" sz="1600" dirty="0" smtClean="0"/>
              <a:t>Gépi- </a:t>
            </a:r>
            <a:r>
              <a:rPr lang="hu-HU" sz="1600" dirty="0"/>
              <a:t>és CNC forgácsoló</a:t>
            </a:r>
          </a:p>
          <a:p>
            <a:endParaRPr lang="hu-HU" sz="1600" dirty="0" smtClean="0"/>
          </a:p>
          <a:p>
            <a:endParaRPr lang="hu-HU" sz="1600" dirty="0" smtClean="0"/>
          </a:p>
          <a:p>
            <a:pPr marL="0" indent="0">
              <a:buNone/>
            </a:pPr>
            <a:r>
              <a:rPr lang="hu-HU" sz="1600" dirty="0" smtClean="0">
                <a:hlinkClick r:id="rId2"/>
              </a:rPr>
              <a:t>https://gepesz.szily.hu</a:t>
            </a:r>
            <a:endParaRPr lang="hu-HU" sz="1600" dirty="0" smtClean="0"/>
          </a:p>
          <a:p>
            <a:endParaRPr lang="hu-HU" sz="16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62" y="3047738"/>
            <a:ext cx="2215498" cy="16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62" y="1399032"/>
            <a:ext cx="2215498" cy="14769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4" y="4881070"/>
            <a:ext cx="2215499" cy="124898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62" y="4881070"/>
            <a:ext cx="2215498" cy="1248987"/>
          </a:xfrm>
          <a:prstGeom prst="rect">
            <a:avLst/>
          </a:prstGeom>
        </p:spPr>
      </p:pic>
      <p:pic>
        <p:nvPicPr>
          <p:cNvPr id="10" name="Tartalom hely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30" y="4881070"/>
            <a:ext cx="1665316" cy="12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8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pattern="hexago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6434" y="272249"/>
            <a:ext cx="6866475" cy="748683"/>
          </a:xfrm>
        </p:spPr>
        <p:txBody>
          <a:bodyPr>
            <a:noAutofit/>
          </a:bodyPr>
          <a:lstStyle/>
          <a:p>
            <a:r>
              <a:rPr lang="hu-H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Informatika-távközlés ágazat</a:t>
            </a: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4088" y="1020932"/>
            <a:ext cx="4006790" cy="2320474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Szoftverfejlesztő és tesztelő</a:t>
            </a:r>
            <a:br>
              <a:rPr lang="hu-HU" dirty="0" smtClean="0"/>
            </a:br>
            <a:r>
              <a:rPr lang="hu-HU" dirty="0" smtClean="0"/>
              <a:t>(Nyelvi előkészítős osztály)</a:t>
            </a:r>
          </a:p>
          <a:p>
            <a:r>
              <a:rPr lang="hu-HU" dirty="0" smtClean="0"/>
              <a:t>Infokommunikációs hálózatépítő</a:t>
            </a:r>
          </a:p>
          <a:p>
            <a:r>
              <a:rPr lang="hu-HU" dirty="0" smtClean="0"/>
              <a:t>Informatikai rendszer- és alkalmazásüzemeltető (Rendszergazda)</a:t>
            </a:r>
          </a:p>
          <a:p>
            <a:pPr marL="0" indent="0">
              <a:buNone/>
            </a:pPr>
            <a:r>
              <a:rPr lang="hu-HU" sz="1600" dirty="0" smtClean="0">
                <a:hlinkClick r:id="rId2"/>
              </a:rPr>
              <a:t>https://informatikus.szily.hu</a:t>
            </a:r>
            <a:endParaRPr lang="hu-HU" sz="1600" dirty="0" smtClean="0"/>
          </a:p>
          <a:p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16" y="1020933"/>
            <a:ext cx="3737229" cy="280292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19" y="4268832"/>
            <a:ext cx="3700426" cy="2511104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7" y="3341406"/>
            <a:ext cx="3266759" cy="140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3" y="4849077"/>
            <a:ext cx="3272413" cy="193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7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095" y="184534"/>
            <a:ext cx="6323712" cy="739806"/>
          </a:xfrm>
        </p:spPr>
        <p:txBody>
          <a:bodyPr>
            <a:normAutofit/>
          </a:bodyPr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Épületgépészet</a:t>
            </a:r>
            <a:endParaRPr lang="hu-H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8095" y="830301"/>
            <a:ext cx="3726687" cy="26224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dirty="0" smtClean="0"/>
              <a:t>Timót utca</a:t>
            </a:r>
          </a:p>
          <a:p>
            <a:r>
              <a:rPr lang="hu-HU" dirty="0" smtClean="0"/>
              <a:t>Épületgépész technikus</a:t>
            </a:r>
          </a:p>
          <a:p>
            <a:r>
              <a:rPr lang="hu-HU" dirty="0" smtClean="0"/>
              <a:t>Központifűtés– és gázhálózat szerelő</a:t>
            </a:r>
          </a:p>
          <a:p>
            <a:r>
              <a:rPr lang="hu-HU" dirty="0" smtClean="0"/>
              <a:t>Hűtő- és szellőzésrendszer szerelő</a:t>
            </a:r>
          </a:p>
          <a:p>
            <a:pPr marL="0" indent="0">
              <a:buNone/>
            </a:pPr>
            <a:r>
              <a:rPr lang="hu-HU" dirty="0" smtClean="0">
                <a:hlinkClick r:id="rId2"/>
              </a:rPr>
              <a:t>https</a:t>
            </a:r>
            <a:r>
              <a:rPr lang="hu-HU" dirty="0">
                <a:hlinkClick r:id="rId2"/>
              </a:rPr>
              <a:t>://epuletgepesz.szily.hu</a:t>
            </a:r>
            <a:endParaRPr lang="hu-HU" dirty="0"/>
          </a:p>
          <a:p>
            <a:endParaRPr lang="hu-HU" sz="1600" dirty="0" smtClean="0"/>
          </a:p>
          <a:p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36" y="329527"/>
            <a:ext cx="2672180" cy="200413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5" y="3563592"/>
            <a:ext cx="3646394" cy="273479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36" y="4516934"/>
            <a:ext cx="2672180" cy="178145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36" y="2534074"/>
            <a:ext cx="2673673" cy="178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8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6737" y="130207"/>
            <a:ext cx="7799432" cy="50284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Kreatív ágazat – Tolnai utca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artalom helye 2"/>
          <p:cNvSpPr>
            <a:spLocks noGrp="1"/>
          </p:cNvSpPr>
          <p:nvPr>
            <p:ph idx="1"/>
          </p:nvPr>
        </p:nvSpPr>
        <p:spPr>
          <a:xfrm>
            <a:off x="236736" y="806097"/>
            <a:ext cx="4408415" cy="4818847"/>
          </a:xfrm>
        </p:spPr>
        <p:txBody>
          <a:bodyPr>
            <a:noAutofit/>
          </a:bodyPr>
          <a:lstStyle/>
          <a:p>
            <a:r>
              <a:rPr lang="hu-HU" dirty="0" smtClean="0"/>
              <a:t>Nyomdaipari </a:t>
            </a:r>
            <a:r>
              <a:rPr lang="hu-HU" dirty="0"/>
              <a:t>technikus, </a:t>
            </a:r>
            <a:endParaRPr lang="hu-HU" dirty="0" smtClean="0"/>
          </a:p>
          <a:p>
            <a:pPr lvl="1"/>
            <a:r>
              <a:rPr lang="hu-HU" sz="1800" dirty="0" smtClean="0"/>
              <a:t>Nyomdaipari gépmester</a:t>
            </a:r>
          </a:p>
          <a:p>
            <a:pPr lvl="1"/>
            <a:r>
              <a:rPr lang="hu-HU" sz="1800" dirty="0" smtClean="0"/>
              <a:t>Nyomdaipari előkészítő (kiadványszerkesztő)</a:t>
            </a:r>
          </a:p>
          <a:p>
            <a:r>
              <a:rPr lang="hu-HU" dirty="0" smtClean="0"/>
              <a:t>Nyomdász</a:t>
            </a:r>
          </a:p>
          <a:p>
            <a:pPr lvl="1"/>
            <a:r>
              <a:rPr lang="hu-HU" sz="1800" dirty="0" smtClean="0"/>
              <a:t>Nyomtatványfeldolgozó (könyvkötő)</a:t>
            </a:r>
          </a:p>
          <a:p>
            <a:r>
              <a:rPr lang="hu-HU" sz="1600" dirty="0" smtClean="0"/>
              <a:t>Grafikus (technikus)</a:t>
            </a:r>
          </a:p>
          <a:p>
            <a:r>
              <a:rPr lang="hu-HU" sz="1600" dirty="0" smtClean="0"/>
              <a:t>Dekoratőr (technikus)</a:t>
            </a:r>
          </a:p>
          <a:p>
            <a:r>
              <a:rPr lang="hu-HU" sz="1600" dirty="0" smtClean="0"/>
              <a:t>Fotográfus </a:t>
            </a:r>
          </a:p>
          <a:p>
            <a:pPr marL="0" indent="0">
              <a:buNone/>
            </a:pPr>
            <a:r>
              <a:rPr lang="hu-HU" sz="1600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https://</a:t>
            </a:r>
            <a:r>
              <a:rPr lang="hu-HU" sz="1600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kreativ.szily.hu</a:t>
            </a:r>
            <a:endParaRPr lang="hu-HU" sz="16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61" y="3593740"/>
            <a:ext cx="3913235" cy="29349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61" y="806097"/>
            <a:ext cx="3913235" cy="24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193963"/>
            <a:ext cx="7042031" cy="822385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Főbb duális partnereink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9" y="873336"/>
            <a:ext cx="6347714" cy="5074881"/>
          </a:xfrm>
        </p:spPr>
        <p:txBody>
          <a:bodyPr>
            <a:noAutofit/>
          </a:bodyPr>
          <a:lstStyle/>
          <a:p>
            <a:r>
              <a:rPr lang="hu-HU" sz="1600" dirty="0" smtClean="0"/>
              <a:t>Főbb partnereink gépész területen</a:t>
            </a:r>
          </a:p>
          <a:p>
            <a:pPr lvl="1"/>
            <a:r>
              <a:rPr lang="hu-HU" sz="1400" dirty="0" smtClean="0"/>
              <a:t>Knorr-</a:t>
            </a:r>
            <a:r>
              <a:rPr lang="hu-HU" sz="1400" dirty="0" err="1" smtClean="0"/>
              <a:t>Bremse</a:t>
            </a:r>
            <a:endParaRPr lang="hu-HU" sz="1400" dirty="0" smtClean="0"/>
          </a:p>
          <a:p>
            <a:pPr lvl="1"/>
            <a:r>
              <a:rPr lang="hu-HU" sz="1400" dirty="0" smtClean="0"/>
              <a:t>Siemens</a:t>
            </a:r>
          </a:p>
          <a:p>
            <a:pPr lvl="1"/>
            <a:r>
              <a:rPr lang="hu-HU" sz="1400" dirty="0" smtClean="0"/>
              <a:t>FESTO</a:t>
            </a:r>
            <a:endParaRPr lang="hu-HU" sz="1400" dirty="0"/>
          </a:p>
          <a:p>
            <a:r>
              <a:rPr lang="hu-HU" sz="1600" dirty="0" smtClean="0"/>
              <a:t>Épületgépész területen</a:t>
            </a:r>
          </a:p>
          <a:p>
            <a:pPr lvl="1"/>
            <a:r>
              <a:rPr lang="hu-HU" sz="1400" dirty="0" err="1" smtClean="0"/>
              <a:t>Weishaupt</a:t>
            </a:r>
            <a:r>
              <a:rPr lang="hu-HU" sz="1400" dirty="0" smtClean="0"/>
              <a:t> Kft</a:t>
            </a:r>
          </a:p>
          <a:p>
            <a:pPr lvl="1"/>
            <a:r>
              <a:rPr lang="hu-HU" sz="1400" dirty="0" smtClean="0"/>
              <a:t>MVM Magyarország</a:t>
            </a:r>
          </a:p>
          <a:p>
            <a:r>
              <a:rPr lang="hu-HU" sz="1600" dirty="0" smtClean="0"/>
              <a:t>Kreatív területen</a:t>
            </a:r>
          </a:p>
          <a:p>
            <a:pPr lvl="1"/>
            <a:r>
              <a:rPr lang="hu-HU" sz="1400" dirty="0" smtClean="0"/>
              <a:t>Pátria Nyomda</a:t>
            </a:r>
          </a:p>
          <a:p>
            <a:pPr lvl="1"/>
            <a:r>
              <a:rPr lang="hu-HU" sz="1400" dirty="0" smtClean="0"/>
              <a:t>Papír és Nyomdaipari Szövetség</a:t>
            </a:r>
          </a:p>
          <a:p>
            <a:r>
              <a:rPr lang="hu-HU" sz="1600" dirty="0" smtClean="0"/>
              <a:t>Informatika és távközlés területen</a:t>
            </a:r>
          </a:p>
          <a:p>
            <a:pPr lvl="1"/>
            <a:r>
              <a:rPr lang="hu-HU" sz="1400" dirty="0" smtClean="0"/>
              <a:t>HTTP alapítvány, CISCO Akadémia, ECDL</a:t>
            </a:r>
          </a:p>
          <a:p>
            <a:pPr lvl="1"/>
            <a:endParaRPr lang="hu-HU" sz="1400" dirty="0" smtClean="0"/>
          </a:p>
          <a:p>
            <a:pPr lvl="1"/>
            <a:endParaRPr lang="hu-HU" sz="1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453" y="811162"/>
            <a:ext cx="1143000" cy="457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78" y="1289935"/>
            <a:ext cx="1428750" cy="3429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22" y="1668044"/>
            <a:ext cx="1874981" cy="35155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44" y="2411225"/>
            <a:ext cx="1884218" cy="49427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02" y="3038462"/>
            <a:ext cx="1685902" cy="154669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21" y="4364909"/>
            <a:ext cx="1099861" cy="109986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98" y="5647413"/>
            <a:ext cx="1539293" cy="725955"/>
          </a:xfrm>
          <a:prstGeom prst="rect">
            <a:avLst/>
          </a:prstGeom>
        </p:spPr>
      </p:pic>
      <p:pic>
        <p:nvPicPr>
          <p:cNvPr id="11" name="Picture 4" descr="http://njszt.hu/sites/all/themes/njszt/images/ecdl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03" y="5696603"/>
            <a:ext cx="1806650" cy="6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66" y="5728912"/>
            <a:ext cx="1699491" cy="5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0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369024"/>
            <a:ext cx="6347713" cy="729673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Szakmai versenyek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7839" y="1270000"/>
            <a:ext cx="6939281" cy="3880773"/>
          </a:xfrm>
        </p:spPr>
        <p:txBody>
          <a:bodyPr/>
          <a:lstStyle/>
          <a:p>
            <a:r>
              <a:rPr lang="hu-HU" dirty="0" smtClean="0"/>
              <a:t>Iskolánk a Szakmasztár fesztivál szervezői 11 éve</a:t>
            </a:r>
          </a:p>
          <a:p>
            <a:r>
              <a:rPr lang="hu-HU" dirty="0" smtClean="0"/>
              <a:t>Tanulóink minden évben több országos döntő első-második és harmadik helyeit szerezték meg – épületgépészet területén</a:t>
            </a:r>
          </a:p>
          <a:p>
            <a:r>
              <a:rPr lang="hu-HU" dirty="0" smtClean="0"/>
              <a:t>Kiadványszerkesztő verseny első tíz helyezettje</a:t>
            </a:r>
          </a:p>
          <a:p>
            <a:r>
              <a:rPr lang="hu-HU" dirty="0" smtClean="0"/>
              <a:t>Informatikai szakmai versenyek résztvevői</a:t>
            </a:r>
          </a:p>
          <a:p>
            <a:r>
              <a:rPr lang="hu-HU" dirty="0" smtClean="0"/>
              <a:t>Nemzetközi gépipari verseny </a:t>
            </a:r>
            <a:br>
              <a:rPr lang="hu-HU" dirty="0" smtClean="0"/>
            </a:br>
            <a:r>
              <a:rPr lang="hu-HU" dirty="0" smtClean="0"/>
              <a:t>(CNC forgácsló verseny második helyezett)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8" y="4393126"/>
            <a:ext cx="1390650" cy="11906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19" y="4289963"/>
            <a:ext cx="3063762" cy="139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55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6347713" cy="1320800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Nemzetközi akadémiák, vizsgáztatói jogosítványok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ECDL vizsgaközpont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CISCO Lokális Akadémia</a:t>
            </a:r>
            <a:endParaRPr lang="hu-HU" dirty="0"/>
          </a:p>
        </p:txBody>
      </p:sp>
      <p:pic>
        <p:nvPicPr>
          <p:cNvPr id="2052" name="Picture 4" descr="http://njszt.hu/sites/all/themes/njszt/images/ecdl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55" y="2009457"/>
            <a:ext cx="3135982" cy="108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isco.lau.edu.lb/images/cis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96" y="3441382"/>
            <a:ext cx="25527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33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7" y="98660"/>
            <a:ext cx="6347713" cy="602676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Kultúra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326039"/>
            <a:ext cx="4259201" cy="2393671"/>
          </a:xfrm>
        </p:spPr>
      </p:pic>
      <p:sp>
        <p:nvSpPr>
          <p:cNvPr id="5" name="Szövegdoboz 4"/>
          <p:cNvSpPr txBox="1"/>
          <p:nvPr/>
        </p:nvSpPr>
        <p:spPr>
          <a:xfrm>
            <a:off x="609597" y="3892175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Irodalmi versenyek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03197"/>
            <a:ext cx="4259201" cy="262444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09597" y="787378"/>
            <a:ext cx="462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25 000 könyvből, film, cd-ből álló könyvtár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2458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399692"/>
            <a:ext cx="6347713" cy="812800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hely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9" y="1405306"/>
            <a:ext cx="4983332" cy="1896505"/>
          </a:xfrm>
        </p:spPr>
        <p:txBody>
          <a:bodyPr/>
          <a:lstStyle/>
          <a:p>
            <a:r>
              <a:rPr lang="hu-HU" dirty="0" smtClean="0"/>
              <a:t>Budapest az egyik legérdekesebb város Európa szívében</a:t>
            </a:r>
          </a:p>
          <a:p>
            <a:r>
              <a:rPr lang="hu-HU" dirty="0" smtClean="0"/>
              <a:t>Iskolánk az egyik legérdekesebb, leg sokszínűbb iskola Budapest iskolái között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56" y="4417871"/>
            <a:ext cx="3155397" cy="20983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64" y="4417810"/>
            <a:ext cx="2797867" cy="20984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80" y="2333122"/>
            <a:ext cx="3151573" cy="19697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18" y="206878"/>
            <a:ext cx="3015899" cy="20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14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8" y="147961"/>
            <a:ext cx="6347713" cy="775317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Hagyományok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8" y="923279"/>
            <a:ext cx="3979987" cy="3365490"/>
          </a:xfrm>
        </p:spPr>
        <p:txBody>
          <a:bodyPr>
            <a:normAutofit/>
          </a:bodyPr>
          <a:lstStyle/>
          <a:p>
            <a:r>
              <a:rPr lang="hu-HU" dirty="0" smtClean="0"/>
              <a:t>Gólyatábor</a:t>
            </a:r>
          </a:p>
          <a:p>
            <a:r>
              <a:rPr lang="hu-HU" dirty="0" smtClean="0"/>
              <a:t>Gólyaavató</a:t>
            </a:r>
          </a:p>
          <a:p>
            <a:r>
              <a:rPr lang="hu-HU" dirty="0" smtClean="0"/>
              <a:t>Szalagavató bál</a:t>
            </a:r>
          </a:p>
          <a:p>
            <a:r>
              <a:rPr lang="hu-HU" dirty="0" smtClean="0"/>
              <a:t>Iskolanapok </a:t>
            </a:r>
          </a:p>
          <a:p>
            <a:pPr lvl="1"/>
            <a:r>
              <a:rPr lang="hu-HU" dirty="0" smtClean="0"/>
              <a:t>Timót nap, </a:t>
            </a:r>
          </a:p>
          <a:p>
            <a:pPr lvl="1"/>
            <a:r>
              <a:rPr lang="hu-HU" dirty="0" smtClean="0"/>
              <a:t>Tótfalusi nap</a:t>
            </a:r>
          </a:p>
          <a:p>
            <a:r>
              <a:rPr lang="hu-HU" dirty="0" smtClean="0"/>
              <a:t>Ballagás</a:t>
            </a:r>
          </a:p>
          <a:p>
            <a:r>
              <a:rPr lang="hu-HU" dirty="0" smtClean="0"/>
              <a:t>Iskolai kirándulások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46" y="267184"/>
            <a:ext cx="3016188" cy="402158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598" y="4426279"/>
            <a:ext cx="5092700" cy="228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85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0104" y="107518"/>
            <a:ext cx="6347713" cy="744389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Iskolanapok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03" y="148762"/>
            <a:ext cx="2737090" cy="205281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12" y="147961"/>
            <a:ext cx="2738159" cy="205361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40" y="4465469"/>
            <a:ext cx="1646253" cy="21950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13" y="4465469"/>
            <a:ext cx="2938508" cy="220388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5" y="4483099"/>
            <a:ext cx="3291659" cy="218625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20" y="2361998"/>
            <a:ext cx="2021973" cy="194305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20" y="2318944"/>
            <a:ext cx="3017297" cy="201153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89" y="2331655"/>
            <a:ext cx="1292063" cy="1986107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260027" y="934145"/>
            <a:ext cx="2649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Éjszakai sportok</a:t>
            </a:r>
          </a:p>
          <a:p>
            <a:r>
              <a:rPr lang="hu-HU" sz="2000" dirty="0" smtClean="0"/>
              <a:t>&amp;</a:t>
            </a:r>
          </a:p>
          <a:p>
            <a:r>
              <a:rPr lang="hu-HU" sz="2000" dirty="0" smtClean="0"/>
              <a:t>LAN </a:t>
            </a:r>
            <a:r>
              <a:rPr lang="hu-HU" sz="2000" dirty="0" err="1" smtClean="0"/>
              <a:t>party</a:t>
            </a:r>
            <a:endParaRPr lang="hu-HU" sz="20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54733" y="2863043"/>
            <a:ext cx="1467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sport, kultúra, játék, szórakozás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799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346" y="100969"/>
            <a:ext cx="2618608" cy="704375"/>
          </a:xfrm>
        </p:spPr>
        <p:txBody>
          <a:bodyPr>
            <a:normAutofit/>
          </a:bodyPr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Iskolanapok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84" y="100970"/>
            <a:ext cx="2029222" cy="224111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54" y="161767"/>
            <a:ext cx="3361677" cy="22411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7" y="4686556"/>
            <a:ext cx="3175483" cy="21090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27" y="2467808"/>
            <a:ext cx="3138873" cy="208477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7" y="2471935"/>
            <a:ext cx="3138873" cy="208477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27" y="4678302"/>
            <a:ext cx="3138873" cy="209258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57453" y="874395"/>
            <a:ext cx="22172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diák zenekarok 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</a:t>
            </a:r>
            <a:r>
              <a:rPr lang="hu-HU" dirty="0" smtClean="0"/>
              <a:t>anári zenekarok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hadsereg </a:t>
            </a:r>
            <a:br>
              <a:rPr lang="hu-HU" dirty="0" smtClean="0"/>
            </a:br>
            <a:r>
              <a:rPr lang="hu-HU" dirty="0" smtClean="0"/>
              <a:t>bemutatói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</a:t>
            </a:r>
            <a:r>
              <a:rPr lang="hu-HU" dirty="0" smtClean="0"/>
              <a:t>ársasjátékok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7738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8" y="479877"/>
            <a:ext cx="6347713" cy="950626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Gólyák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8" y="1168494"/>
            <a:ext cx="3519057" cy="475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 smtClean="0"/>
              <a:t>Gólyatábor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880" y="5298943"/>
            <a:ext cx="1342188" cy="10066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95" y="3591779"/>
            <a:ext cx="1779300" cy="13344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26" y="3608417"/>
            <a:ext cx="1773351" cy="13300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6" y="3596242"/>
            <a:ext cx="2516218" cy="134218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4" y="1644074"/>
            <a:ext cx="2502455" cy="161805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65" y="1654821"/>
            <a:ext cx="2143074" cy="160730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95" y="1654821"/>
            <a:ext cx="2157403" cy="161805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14" y="5131169"/>
            <a:ext cx="2361541" cy="13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64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9093" y="201227"/>
            <a:ext cx="6347713" cy="703937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Szalagavató bál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018014"/>
            <a:ext cx="4563271" cy="3422454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04" y="3879531"/>
            <a:ext cx="4657431" cy="285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200" y="4654013"/>
            <a:ext cx="2844800" cy="207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68" y="1373439"/>
            <a:ext cx="298026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142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5513" y="174594"/>
            <a:ext cx="6347713" cy="695417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Ballagás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3" y="979858"/>
            <a:ext cx="3394231" cy="2545673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07" y="3701988"/>
            <a:ext cx="3409026" cy="255676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19597"/>
          <a:stretch/>
        </p:blipFill>
        <p:spPr bwMode="auto">
          <a:xfrm>
            <a:off x="330200" y="3701988"/>
            <a:ext cx="3389544" cy="24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06" y="977899"/>
            <a:ext cx="3409027" cy="254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032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2186" y="94695"/>
            <a:ext cx="6347713" cy="1320800"/>
          </a:xfrm>
        </p:spPr>
        <p:txBody>
          <a:bodyPr/>
          <a:lstStyle/>
          <a:p>
            <a:r>
              <a:rPr lang="hu-HU" dirty="0" smtClean="0"/>
              <a:t>Iskolai kirándulások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8" y="3056549"/>
            <a:ext cx="2631794" cy="1973846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81" y="692951"/>
            <a:ext cx="3464340" cy="194869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6" y="692951"/>
            <a:ext cx="2598255" cy="194869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26" y="3056548"/>
            <a:ext cx="2833975" cy="212548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069457" y="2641642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Olaszország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433928" y="2641642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Magyarországi helyek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94701" y="5182029"/>
            <a:ext cx="306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Sítábor – Szlovákia, Ausztria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745977" y="5227603"/>
            <a:ext cx="236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Vácirátóti</a:t>
            </a:r>
            <a:r>
              <a:rPr lang="hu-HU" dirty="0" smtClean="0"/>
              <a:t> Arborétum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2973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Felújított kollégium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032986"/>
            <a:ext cx="2962461" cy="218911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55" y="4557713"/>
            <a:ext cx="3204470" cy="185844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55" y="2042380"/>
            <a:ext cx="3204470" cy="240335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4333582"/>
            <a:ext cx="2962461" cy="22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02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2966" y="286645"/>
            <a:ext cx="6916961" cy="615518"/>
          </a:xfrm>
        </p:spPr>
        <p:txBody>
          <a:bodyPr>
            <a:normAutofit fontScale="90000"/>
          </a:bodyPr>
          <a:lstStyle/>
          <a:p>
            <a:r>
              <a:rPr lang="hu-H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Kollégium - otthon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2" y="1639824"/>
            <a:ext cx="3137077" cy="235280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3" y="1637789"/>
            <a:ext cx="3053918" cy="229043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3" y="4513199"/>
            <a:ext cx="2836750" cy="212756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857535" y="1040161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Halloween</a:t>
            </a:r>
            <a:r>
              <a:rPr lang="hu-HU" sz="2400" dirty="0" smtClean="0"/>
              <a:t> </a:t>
            </a:r>
            <a:r>
              <a:rPr lang="hu-HU" sz="2400" dirty="0" err="1" smtClean="0"/>
              <a:t>party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563123" y="4064191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Karácsonyi ebéd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2" y="4513199"/>
            <a:ext cx="3137077" cy="2352808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07043" y="4064191"/>
            <a:ext cx="225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Farsangi mulatság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2389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227860"/>
            <a:ext cx="6347713" cy="580008"/>
          </a:xfrm>
        </p:spPr>
        <p:txBody>
          <a:bodyPr>
            <a:noAutofit/>
          </a:bodyPr>
          <a:lstStyle/>
          <a:p>
            <a:r>
              <a:rPr lang="hu-H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Közösségi </a:t>
            </a:r>
            <a:r>
              <a:rPr lang="hu-H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élet</a:t>
            </a: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" y="3389024"/>
            <a:ext cx="3020628" cy="226547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20" y="2624831"/>
            <a:ext cx="2888203" cy="21661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3" y="912154"/>
            <a:ext cx="3030248" cy="22726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29" y="4571418"/>
            <a:ext cx="2888203" cy="216615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20" y="987615"/>
            <a:ext cx="2829019" cy="21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57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621" y="343269"/>
            <a:ext cx="7479324" cy="811276"/>
          </a:xfrm>
        </p:spPr>
        <p:txBody>
          <a:bodyPr>
            <a:normAutofit/>
          </a:bodyPr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Két telephelyen Budapesten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621" y="1313931"/>
            <a:ext cx="4397406" cy="502144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Timót</a:t>
            </a:r>
            <a:r>
              <a:rPr lang="en-US" dirty="0"/>
              <a:t> </a:t>
            </a:r>
            <a:r>
              <a:rPr lang="hu-HU" dirty="0" smtClean="0"/>
              <a:t>utca</a:t>
            </a:r>
            <a:r>
              <a:rPr lang="en-US" dirty="0" smtClean="0"/>
              <a:t> – </a:t>
            </a:r>
            <a:r>
              <a:rPr lang="hu-HU" dirty="0" smtClean="0"/>
              <a:t>az iskola központja Budapest IX. kerületében helyezkedik el</a:t>
            </a:r>
          </a:p>
          <a:p>
            <a:pPr lvl="1"/>
            <a:r>
              <a:rPr lang="hu-HU" dirty="0" smtClean="0"/>
              <a:t>Az iskola épületében 8</a:t>
            </a:r>
            <a:r>
              <a:rPr lang="en-US" dirty="0" smtClean="0"/>
              <a:t>00-</a:t>
            </a:r>
            <a:r>
              <a:rPr lang="hu-HU" dirty="0" smtClean="0"/>
              <a:t>11</a:t>
            </a:r>
            <a:r>
              <a:rPr lang="en-US" dirty="0" smtClean="0"/>
              <a:t>00 </a:t>
            </a:r>
            <a:r>
              <a:rPr lang="hu-HU" dirty="0" smtClean="0"/>
              <a:t>diák tanul</a:t>
            </a:r>
          </a:p>
          <a:p>
            <a:pPr lvl="2"/>
            <a:r>
              <a:rPr lang="hu-HU" dirty="0" smtClean="0"/>
              <a:t>Informatika-távközlés</a:t>
            </a:r>
          </a:p>
          <a:p>
            <a:pPr lvl="2"/>
            <a:r>
              <a:rPr lang="hu-HU" dirty="0" smtClean="0"/>
              <a:t>épületgépészet</a:t>
            </a:r>
          </a:p>
          <a:p>
            <a:pPr lvl="2"/>
            <a:r>
              <a:rPr lang="hu-HU" dirty="0" smtClean="0"/>
              <a:t>gépészet</a:t>
            </a:r>
          </a:p>
          <a:p>
            <a:pPr lvl="1"/>
            <a:r>
              <a:rPr lang="hu-HU" dirty="0" smtClean="0"/>
              <a:t>A koedukált kollégiumban 150-180 lakónk lakik</a:t>
            </a:r>
          </a:p>
          <a:p>
            <a:pPr lvl="1"/>
            <a:r>
              <a:rPr lang="hu-HU" dirty="0" smtClean="0"/>
              <a:t>tanműhely</a:t>
            </a:r>
            <a:r>
              <a:rPr lang="en-US" dirty="0" smtClean="0"/>
              <a:t> (200 </a:t>
            </a:r>
            <a:r>
              <a:rPr lang="hu-HU" dirty="0" smtClean="0"/>
              <a:t>diákkal</a:t>
            </a:r>
            <a:r>
              <a:rPr lang="en-US" dirty="0" smtClean="0"/>
              <a:t>)</a:t>
            </a:r>
            <a:endParaRPr lang="hu-HU" dirty="0" smtClean="0"/>
          </a:p>
          <a:p>
            <a:pPr lvl="1"/>
            <a:endParaRPr lang="hu-HU" dirty="0" smtClean="0"/>
          </a:p>
          <a:p>
            <a:r>
              <a:rPr lang="en-US" dirty="0"/>
              <a:t>Tolnai </a:t>
            </a:r>
            <a:r>
              <a:rPr lang="hu-HU" dirty="0" smtClean="0"/>
              <a:t>utca – telephely a város szívében</a:t>
            </a:r>
            <a:r>
              <a:rPr lang="en-US" dirty="0" smtClean="0"/>
              <a:t> </a:t>
            </a:r>
            <a:endParaRPr lang="hu-HU" dirty="0" smtClean="0"/>
          </a:p>
          <a:p>
            <a:pPr lvl="1"/>
            <a:r>
              <a:rPr lang="hu-HU" dirty="0" smtClean="0"/>
              <a:t>Itt tanulják a </a:t>
            </a:r>
            <a:r>
              <a:rPr lang="hu-HU" u="sng" dirty="0" smtClean="0"/>
              <a:t>kreatív</a:t>
            </a:r>
            <a:r>
              <a:rPr lang="hu-HU" dirty="0" smtClean="0"/>
              <a:t> szakmákat a tanulók</a:t>
            </a:r>
          </a:p>
          <a:p>
            <a:pPr lvl="1"/>
            <a:r>
              <a:rPr lang="hu-HU" dirty="0" smtClean="0"/>
              <a:t>Az épületben 150 diák tanul</a:t>
            </a:r>
          </a:p>
          <a:p>
            <a:pPr lvl="1"/>
            <a:r>
              <a:rPr lang="hu-HU" dirty="0" smtClean="0"/>
              <a:t>Teljes nyomda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79" y="1297527"/>
            <a:ext cx="3376406" cy="252712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79" y="4056666"/>
            <a:ext cx="3376406" cy="253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241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1945" y="156838"/>
            <a:ext cx="8392358" cy="1214761"/>
          </a:xfrm>
        </p:spPr>
        <p:txBody>
          <a:bodyPr>
            <a:normAutofit/>
          </a:bodyPr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Nemzetközi kapcsolatok – </a:t>
            </a:r>
            <a:b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Határtalanul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3400" y="1414209"/>
            <a:ext cx="6246870" cy="3028872"/>
          </a:xfrm>
        </p:spPr>
        <p:txBody>
          <a:bodyPr>
            <a:normAutofit/>
          </a:bodyPr>
          <a:lstStyle/>
          <a:p>
            <a:r>
              <a:rPr lang="hu-HU" dirty="0" smtClean="0"/>
              <a:t>Nagyon fontosnak tartjuk a diákok részére a szomszédos magyarlakta területek kultúrájának megismerését  </a:t>
            </a:r>
          </a:p>
          <a:p>
            <a:r>
              <a:rPr lang="hu-HU" dirty="0"/>
              <a:t>2016 / 2017 - Ukrajna</a:t>
            </a:r>
          </a:p>
          <a:p>
            <a:r>
              <a:rPr lang="hu-HU" dirty="0"/>
              <a:t>2015 / 2016 - Szlovákia</a:t>
            </a:r>
          </a:p>
          <a:p>
            <a:r>
              <a:rPr lang="hu-HU" dirty="0" smtClean="0"/>
              <a:t>2014 / 2015 – Románia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06" y="4665600"/>
            <a:ext cx="2172165" cy="16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00" y="4665600"/>
            <a:ext cx="3021900" cy="20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00" y="645391"/>
            <a:ext cx="2977662" cy="167493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00" y="2498629"/>
            <a:ext cx="2980593" cy="19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4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69718" y="1414732"/>
            <a:ext cx="4820970" cy="3623612"/>
          </a:xfrm>
        </p:spPr>
        <p:txBody>
          <a:bodyPr>
            <a:normAutofit/>
          </a:bodyPr>
          <a:lstStyle/>
          <a:p>
            <a:r>
              <a:rPr lang="hu-HU" sz="1400" dirty="0" smtClean="0"/>
              <a:t>2019 / 2021 – Erasmus+ KA2 – G.A.M.E.S. Olaszország, Görögország, Spanyolország, Lengyelország, </a:t>
            </a:r>
            <a:r>
              <a:rPr lang="hu-HU" sz="1400" dirty="0"/>
              <a:t>Magyarország, </a:t>
            </a:r>
            <a:endParaRPr lang="hu-HU" sz="1400" dirty="0" smtClean="0"/>
          </a:p>
          <a:p>
            <a:r>
              <a:rPr lang="hu-HU" sz="1400" dirty="0" smtClean="0"/>
              <a:t>2018 / 2020 - Erasmus+ KA2 – T.A.C.K.E.D – Olaszország, Görögország, Magyarország</a:t>
            </a:r>
          </a:p>
          <a:p>
            <a:r>
              <a:rPr lang="hu-HU" sz="1400" dirty="0" smtClean="0"/>
              <a:t>2018 </a:t>
            </a:r>
            <a:r>
              <a:rPr lang="hu-HU" sz="1400" dirty="0"/>
              <a:t>/ 2020 – Erasmus+ KA2 – </a:t>
            </a:r>
            <a:r>
              <a:rPr lang="hu-HU" sz="1400" dirty="0" err="1" smtClean="0"/>
              <a:t>Coco</a:t>
            </a:r>
            <a:r>
              <a:rPr lang="hu-HU" sz="1400" dirty="0" smtClean="0"/>
              <a:t>+ - Csehország</a:t>
            </a:r>
            <a:r>
              <a:rPr lang="hu-HU" sz="1400" dirty="0"/>
              <a:t>, Horvátország, Magyarország, Németország, Norvégia,</a:t>
            </a:r>
          </a:p>
          <a:p>
            <a:r>
              <a:rPr lang="hu-HU" sz="1400" dirty="0"/>
              <a:t>2016 / 2017 – Erasmus+ KA2 - Portugália, Görögország, Törökország, Olaszország, Magyarország</a:t>
            </a:r>
          </a:p>
          <a:p>
            <a:r>
              <a:rPr lang="hu-HU" sz="1400" dirty="0" smtClean="0"/>
              <a:t>2014 / </a:t>
            </a:r>
            <a:r>
              <a:rPr lang="hu-HU" sz="1400" dirty="0"/>
              <a:t>2015 - Comenius – Görögország, Portugália, Románia, Törökország, Litvánia, </a:t>
            </a:r>
            <a:r>
              <a:rPr lang="hu-HU" sz="1400" dirty="0" err="1"/>
              <a:t>finnország</a:t>
            </a:r>
            <a:endParaRPr lang="hu-HU" sz="1400" dirty="0"/>
          </a:p>
          <a:p>
            <a:r>
              <a:rPr lang="hu-HU" sz="1400" dirty="0" smtClean="0"/>
              <a:t>2010 / 2011 – Comenius projekt – A levegő éve</a:t>
            </a:r>
          </a:p>
          <a:p>
            <a:endParaRPr lang="hu-HU" sz="140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511945" y="156839"/>
            <a:ext cx="6390017" cy="7482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dirty="0" smtClean="0"/>
              <a:t>Az Európai Unió által finanszírozott </a:t>
            </a:r>
          </a:p>
          <a:p>
            <a:r>
              <a:rPr lang="hu-HU" dirty="0" smtClean="0"/>
              <a:t>nemzetközi kapcsolatok – több ország részvételével</a:t>
            </a:r>
            <a:endParaRPr lang="hu-H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29" y="905069"/>
            <a:ext cx="1152263" cy="125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9" y="2542406"/>
            <a:ext cx="2245883" cy="126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5" y="4160259"/>
            <a:ext cx="2280522" cy="128279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9" y="5450299"/>
            <a:ext cx="1529707" cy="114728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18" y="5504169"/>
            <a:ext cx="3639312" cy="103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66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 noGrp="1"/>
          </p:cNvSpPr>
          <p:nvPr>
            <p:ph type="title"/>
          </p:nvPr>
        </p:nvSpPr>
        <p:spPr>
          <a:xfrm>
            <a:off x="569343" y="126521"/>
            <a:ext cx="6912111" cy="1166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Európai Unió által finanszírozott nemzetközi kapcsolatok – hosszabb szakmai gyakorlat külföldön</a:t>
            </a:r>
            <a:b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ERASMUS+ KA1, korábban Leonardo</a:t>
            </a:r>
            <a:endParaRPr 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7429" y="1366960"/>
            <a:ext cx="6938514" cy="3567349"/>
          </a:xfrm>
        </p:spPr>
        <p:txBody>
          <a:bodyPr/>
          <a:lstStyle/>
          <a:p>
            <a:r>
              <a:rPr lang="hu-HU" dirty="0" smtClean="0"/>
              <a:t>3 éves tanúsítványos pályázat</a:t>
            </a:r>
          </a:p>
          <a:p>
            <a:pPr lvl="1"/>
            <a:r>
              <a:rPr lang="hu-HU" dirty="0" smtClean="0"/>
              <a:t>2022 – Ausztria, Olaszország</a:t>
            </a:r>
          </a:p>
          <a:p>
            <a:pPr lvl="1"/>
            <a:r>
              <a:rPr lang="hu-HU" dirty="0" smtClean="0"/>
              <a:t>2020/2021 – </a:t>
            </a:r>
            <a:r>
              <a:rPr lang="hu-HU" dirty="0" err="1" smtClean="0"/>
              <a:t>Pandémia</a:t>
            </a:r>
            <a:r>
              <a:rPr lang="hu-HU" dirty="0" smtClean="0"/>
              <a:t> miatt nem tudtunk menni</a:t>
            </a:r>
          </a:p>
          <a:p>
            <a:pPr lvl="1"/>
            <a:r>
              <a:rPr lang="hu-HU" dirty="0" smtClean="0"/>
              <a:t>2019 – Németország, Lengyelország (22 tanuló - 1 hónap)</a:t>
            </a:r>
          </a:p>
          <a:p>
            <a:pPr lvl="1"/>
            <a:r>
              <a:rPr lang="hu-HU" dirty="0" smtClean="0"/>
              <a:t>2018 – Spanyolország, Portugália </a:t>
            </a:r>
            <a:r>
              <a:rPr lang="hu-HU" dirty="0"/>
              <a:t>(22 tanuló - 1 hónap</a:t>
            </a:r>
            <a:r>
              <a:rPr lang="hu-HU" dirty="0" smtClean="0"/>
              <a:t>)</a:t>
            </a:r>
          </a:p>
          <a:p>
            <a:r>
              <a:rPr lang="hu-HU" dirty="0"/>
              <a:t>2016 - Erasmus+ KA1 - Portugália, </a:t>
            </a:r>
            <a:r>
              <a:rPr lang="hu-HU" dirty="0" smtClean="0"/>
              <a:t>Lengyelország</a:t>
            </a:r>
          </a:p>
          <a:p>
            <a:r>
              <a:rPr lang="hu-HU" dirty="0"/>
              <a:t>2012 / 2013 - Leonardo (szakmai) - Ausztria, Lengyelország, Németország, Szerbia </a:t>
            </a:r>
          </a:p>
          <a:p>
            <a:r>
              <a:rPr lang="hu-HU" dirty="0" smtClean="0"/>
              <a:t>2012 </a:t>
            </a:r>
            <a:r>
              <a:rPr lang="hu-HU" dirty="0"/>
              <a:t>– Leonardo - Belgium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9" y="4934309"/>
            <a:ext cx="2199425" cy="16495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18" y="5818461"/>
            <a:ext cx="3639312" cy="103953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64" y="4742601"/>
            <a:ext cx="2901696" cy="10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63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8476" y="341144"/>
            <a:ext cx="6347713" cy="823197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Nemzetközi versenyek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9" y="1293882"/>
            <a:ext cx="3908903" cy="1735646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2014-2016 – Csehország, </a:t>
            </a:r>
            <a:r>
              <a:rPr lang="hu-HU" dirty="0" err="1" smtClean="0"/>
              <a:t>Trinec</a:t>
            </a:r>
            <a:r>
              <a:rPr lang="hu-HU" dirty="0" smtClean="0"/>
              <a:t> - </a:t>
            </a:r>
            <a:r>
              <a:rPr lang="hu-HU" dirty="0" smtClean="0"/>
              <a:t>Gépészeti </a:t>
            </a:r>
            <a:r>
              <a:rPr lang="hu-HU" dirty="0" smtClean="0"/>
              <a:t>verseny</a:t>
            </a:r>
          </a:p>
          <a:p>
            <a:r>
              <a:rPr lang="hu-HU" dirty="0" smtClean="0"/>
              <a:t>2017 – Szlovákia, Pozsony - </a:t>
            </a:r>
            <a:br>
              <a:rPr lang="hu-HU" dirty="0" smtClean="0"/>
            </a:br>
            <a:r>
              <a:rPr lang="hu-HU" dirty="0" smtClean="0"/>
              <a:t>Fotó </a:t>
            </a:r>
            <a:r>
              <a:rPr lang="hu-HU" dirty="0" smtClean="0"/>
              <a:t>verseny</a:t>
            </a:r>
          </a:p>
          <a:p>
            <a:r>
              <a:rPr lang="hu-HU" dirty="0" err="1" smtClean="0"/>
              <a:t>EuroSkills</a:t>
            </a:r>
            <a:r>
              <a:rPr lang="hu-HU" dirty="0" smtClean="0"/>
              <a:t> / </a:t>
            </a:r>
            <a:r>
              <a:rPr lang="hu-HU" dirty="0" err="1" smtClean="0"/>
              <a:t>WorldSkills</a:t>
            </a:r>
            <a:r>
              <a:rPr lang="hu-HU" dirty="0" smtClean="0"/>
              <a:t> - Épületgépészet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02" y="4220103"/>
            <a:ext cx="3165457" cy="23740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02" y="1293881"/>
            <a:ext cx="3179819" cy="211987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220104"/>
            <a:ext cx="3305987" cy="237409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6" y="3118289"/>
            <a:ext cx="958114" cy="95811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893" y="3060208"/>
            <a:ext cx="1199693" cy="9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5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187306"/>
            <a:ext cx="6347713" cy="822285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Elérhetőségeink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90638" y="983183"/>
            <a:ext cx="4966674" cy="4024001"/>
          </a:xfrm>
        </p:spPr>
        <p:txBody>
          <a:bodyPr>
            <a:normAutofit/>
          </a:bodyPr>
          <a:lstStyle/>
          <a:p>
            <a:r>
              <a:rPr lang="hu-HU" dirty="0" smtClean="0"/>
              <a:t>H-1097 Budapest, Timót utca 3.</a:t>
            </a:r>
          </a:p>
          <a:p>
            <a:r>
              <a:rPr lang="hu-HU" dirty="0" smtClean="0"/>
              <a:t>Az iskola oldala</a:t>
            </a:r>
          </a:p>
          <a:p>
            <a:pPr marL="400050" lvl="1" indent="0">
              <a:buNone/>
            </a:pPr>
            <a:r>
              <a:rPr lang="hu-HU" dirty="0" smtClean="0">
                <a:hlinkClick r:id="rId2"/>
              </a:rPr>
              <a:t>http</a:t>
            </a:r>
            <a:r>
              <a:rPr lang="hu-HU" dirty="0">
                <a:hlinkClick r:id="rId2"/>
              </a:rPr>
              <a:t>://</a:t>
            </a:r>
            <a:r>
              <a:rPr lang="hu-HU" dirty="0" smtClean="0">
                <a:hlinkClick r:id="rId2"/>
              </a:rPr>
              <a:t>www.szily.hu</a:t>
            </a:r>
            <a:endParaRPr lang="hu-HU" dirty="0" smtClean="0"/>
          </a:p>
          <a:p>
            <a:pPr marL="285750"/>
            <a:r>
              <a:rPr lang="hu-HU" dirty="0" smtClean="0"/>
              <a:t>Tematikus oldalak</a:t>
            </a:r>
          </a:p>
          <a:p>
            <a:pPr marL="400050" lvl="1" indent="0">
              <a:buNone/>
            </a:pPr>
            <a:r>
              <a:rPr lang="hu-HU" dirty="0" smtClean="0">
                <a:hlinkClick r:id="rId3"/>
              </a:rPr>
              <a:t>https://informatikus.szily.hu</a:t>
            </a:r>
            <a:endParaRPr lang="hu-HU" dirty="0" smtClean="0"/>
          </a:p>
          <a:p>
            <a:pPr marL="400050" lvl="1" indent="0">
              <a:buNone/>
            </a:pPr>
            <a:r>
              <a:rPr lang="hu-HU" dirty="0" smtClean="0">
                <a:hlinkClick r:id="rId4"/>
              </a:rPr>
              <a:t>https://gepesz.szily.hu</a:t>
            </a:r>
            <a:endParaRPr lang="hu-HU" dirty="0" smtClean="0"/>
          </a:p>
          <a:p>
            <a:pPr marL="400050" lvl="1" indent="0">
              <a:buNone/>
            </a:pPr>
            <a:r>
              <a:rPr lang="hu-HU" dirty="0" smtClean="0">
                <a:hlinkClick r:id="rId5"/>
              </a:rPr>
              <a:t>https://epuletgepesz.szily.hu</a:t>
            </a:r>
            <a:endParaRPr lang="hu-HU" dirty="0" smtClean="0"/>
          </a:p>
          <a:p>
            <a:pPr marL="400050" lvl="1" indent="0">
              <a:buNone/>
            </a:pPr>
            <a:r>
              <a:rPr lang="hu-HU" dirty="0" smtClean="0">
                <a:hlinkClick r:id="rId6"/>
              </a:rPr>
              <a:t>https://kreativ.szily.hu</a:t>
            </a:r>
            <a:endParaRPr lang="hu-HU" dirty="0" smtClean="0"/>
          </a:p>
          <a:p>
            <a:r>
              <a:rPr lang="hu-HU" dirty="0" smtClean="0"/>
              <a:t>+36-1-280-6871</a:t>
            </a:r>
          </a:p>
          <a:p>
            <a:r>
              <a:rPr lang="hu-HU" dirty="0" smtClean="0">
                <a:hlinkClick r:id="rId7"/>
              </a:rPr>
              <a:t>titkar@szily.hu</a:t>
            </a:r>
            <a:endParaRPr lang="hu-HU" dirty="0" smtClean="0"/>
          </a:p>
          <a:p>
            <a:endParaRPr lang="hu-HU" dirty="0" smtClean="0"/>
          </a:p>
        </p:txBody>
      </p:sp>
      <p:pic>
        <p:nvPicPr>
          <p:cNvPr id="4" name="Kép 3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3" y="5738618"/>
            <a:ext cx="892304" cy="382416"/>
          </a:xfrm>
          <a:prstGeom prst="rect">
            <a:avLst/>
          </a:prstGeom>
        </p:spPr>
      </p:pic>
      <p:pic>
        <p:nvPicPr>
          <p:cNvPr id="6" name="Kép 5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42" y="5151106"/>
            <a:ext cx="1127496" cy="35328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77" y="4345007"/>
            <a:ext cx="518329" cy="51832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9" y="3862541"/>
            <a:ext cx="482466" cy="48246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42" y="1527920"/>
            <a:ext cx="933482" cy="61843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44" y="814234"/>
            <a:ext cx="759403" cy="700987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2227714" y="5108580"/>
            <a:ext cx="425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https://www.facebook.com/SzilyTech/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227714" y="5757477"/>
            <a:ext cx="511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https://www.youtube.com/results?search_query=szily</a:t>
            </a:r>
            <a:r>
              <a:rPr lang="hu-HU" dirty="0" smtClean="0"/>
              <a:t>+%</a:t>
            </a:r>
            <a:r>
              <a:rPr lang="hu-HU" dirty="0"/>
              <a:t>C3%A1lm%C3%A1n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2304901" y="6403808"/>
            <a:ext cx="430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https://www.instagram.com/szilytech/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42" y="6467485"/>
            <a:ext cx="98107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64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3886" y="2802384"/>
            <a:ext cx="6347713" cy="993761"/>
          </a:xfrm>
        </p:spPr>
        <p:txBody>
          <a:bodyPr/>
          <a:lstStyle/>
          <a:p>
            <a:pPr algn="ctr"/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figyelmet!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741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múlt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8" y="1270000"/>
            <a:ext cx="6347714" cy="733530"/>
          </a:xfrm>
        </p:spPr>
        <p:txBody>
          <a:bodyPr>
            <a:normAutofit/>
          </a:bodyPr>
          <a:lstStyle/>
          <a:p>
            <a:r>
              <a:rPr lang="hu-HU" dirty="0" smtClean="0"/>
              <a:t>Hét évvel a második világháború után alakult az iskola egy laktanya helyén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2153386"/>
            <a:ext cx="2811898" cy="21668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60" y="2162178"/>
            <a:ext cx="3261446" cy="215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18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10851" y="266730"/>
            <a:ext cx="5370241" cy="6278704"/>
          </a:xfrm>
        </p:spPr>
        <p:txBody>
          <a:bodyPr/>
          <a:lstStyle/>
          <a:p>
            <a:r>
              <a:rPr lang="hu-HU" dirty="0"/>
              <a:t>Szily </a:t>
            </a:r>
            <a:r>
              <a:rPr lang="hu-HU" dirty="0" smtClean="0"/>
              <a:t>Kálmán (1838 – 1924) az iskola névadója</a:t>
            </a:r>
          </a:p>
          <a:p>
            <a:pPr lvl="1"/>
            <a:r>
              <a:rPr lang="hu-HU" dirty="0" smtClean="0"/>
              <a:t>Polihisztor</a:t>
            </a:r>
          </a:p>
          <a:p>
            <a:pPr lvl="1"/>
            <a:r>
              <a:rPr lang="hu-HU" dirty="0" smtClean="0"/>
              <a:t>Tudós</a:t>
            </a:r>
          </a:p>
          <a:p>
            <a:pPr lvl="1"/>
            <a:r>
              <a:rPr lang="hu-HU" dirty="0" smtClean="0"/>
              <a:t>Miniszter</a:t>
            </a:r>
          </a:p>
          <a:p>
            <a:pPr lvl="1"/>
            <a:endParaRPr lang="hu-HU" dirty="0"/>
          </a:p>
          <a:p>
            <a:r>
              <a:rPr lang="hu-HU" dirty="0" err="1" smtClean="0"/>
              <a:t>Misztótfalusi</a:t>
            </a:r>
            <a:r>
              <a:rPr lang="hu-HU" dirty="0" smtClean="0"/>
              <a:t> </a:t>
            </a:r>
            <a:r>
              <a:rPr lang="hu-HU" dirty="0"/>
              <a:t>Kis Miklós (1650 -1702</a:t>
            </a:r>
            <a:r>
              <a:rPr lang="hu-HU" dirty="0" smtClean="0"/>
              <a:t>) a telephely névadója</a:t>
            </a:r>
          </a:p>
          <a:p>
            <a:pPr lvl="1"/>
            <a:r>
              <a:rPr lang="hu-HU" dirty="0" smtClean="0"/>
              <a:t>Tipográfus</a:t>
            </a:r>
          </a:p>
          <a:p>
            <a:pPr lvl="1"/>
            <a:r>
              <a:rPr lang="hu-HU" dirty="0" smtClean="0"/>
              <a:t>Nyomdász</a:t>
            </a:r>
          </a:p>
          <a:p>
            <a:pPr lvl="1"/>
            <a:endParaRPr lang="hu-HU" dirty="0" smtClean="0"/>
          </a:p>
          <a:p>
            <a:r>
              <a:rPr lang="hu-HU" dirty="0" smtClean="0"/>
              <a:t>Klauzál Gábor (iskolánk a jogutódja)</a:t>
            </a:r>
          </a:p>
          <a:p>
            <a:pPr lvl="1"/>
            <a:r>
              <a:rPr lang="hu-HU" dirty="0" smtClean="0"/>
              <a:t>Miniszter (1804-1866)</a:t>
            </a:r>
          </a:p>
          <a:p>
            <a:pPr lvl="1"/>
            <a:endParaRPr lang="hu-HU" dirty="0"/>
          </a:p>
          <a:p>
            <a:r>
              <a:rPr lang="hu-HU" dirty="0" smtClean="0"/>
              <a:t>Bordás András (1921-1956)</a:t>
            </a:r>
          </a:p>
          <a:p>
            <a:pPr lvl="1"/>
            <a:r>
              <a:rPr lang="hu-HU" dirty="0" smtClean="0"/>
              <a:t>Kossuth díjas vasesztergályos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8" y="1979308"/>
            <a:ext cx="1194123" cy="16779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8" y="266730"/>
            <a:ext cx="1194123" cy="169348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6727" y="3714514"/>
            <a:ext cx="1194123" cy="147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6727" y="5191549"/>
            <a:ext cx="1194123" cy="137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96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31273"/>
          </a:xfrm>
        </p:spPr>
        <p:txBody>
          <a:bodyPr/>
          <a:lstStyle/>
          <a:p>
            <a:r>
              <a:rPr lang="hu-H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Alapelveink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Gyermekközpontúság</a:t>
            </a:r>
          </a:p>
          <a:p>
            <a:r>
              <a:rPr lang="hu-HU" sz="2400" dirty="0" smtClean="0"/>
              <a:t>Családias légkör</a:t>
            </a:r>
          </a:p>
          <a:p>
            <a:r>
              <a:rPr lang="hu-HU" sz="2400" dirty="0"/>
              <a:t>M</a:t>
            </a:r>
            <a:r>
              <a:rPr lang="en-US" sz="2400" dirty="0" err="1" smtClean="0"/>
              <a:t>odern</a:t>
            </a:r>
            <a:r>
              <a:rPr lang="en-US" sz="2400" dirty="0"/>
              <a:t>, </a:t>
            </a:r>
            <a:r>
              <a:rPr lang="hu-HU" sz="2400" dirty="0" smtClean="0"/>
              <a:t>korszerű oktatás, képzés</a:t>
            </a:r>
          </a:p>
          <a:p>
            <a:r>
              <a:rPr lang="hu-HU" sz="2400" dirty="0" smtClean="0"/>
              <a:t>Duális képzés támogatása</a:t>
            </a:r>
          </a:p>
          <a:p>
            <a:r>
              <a:rPr lang="hu-HU" sz="2400" dirty="0" smtClean="0"/>
              <a:t>Kultúra megbecsülése</a:t>
            </a:r>
          </a:p>
          <a:p>
            <a:r>
              <a:rPr lang="hu-HU" sz="2400" dirty="0" smtClean="0"/>
              <a:t>Hagyományok ápolása</a:t>
            </a:r>
          </a:p>
          <a:p>
            <a:r>
              <a:rPr lang="hu-HU" sz="2400" dirty="0" smtClean="0"/>
              <a:t>Nemzetközi szemlélet</a:t>
            </a:r>
            <a:endParaRPr lang="hu-H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97" y="3833445"/>
            <a:ext cx="2403100" cy="2339732"/>
          </a:xfrm>
          <a:prstGeom prst="rect">
            <a:avLst/>
          </a:prstGeom>
          <a:noFill/>
          <a:ln>
            <a:noFill/>
          </a:ln>
          <a:scene3d>
            <a:camera prst="perspectiveRelaxedModerately" fov="2700000">
              <a:rot lat="1195214" lon="21417103" rev="18357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370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4785" y="609600"/>
            <a:ext cx="6761284" cy="1320800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Barátságos, gyermekközpontú iskola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75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val="69446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210104"/>
            <a:ext cx="6347713" cy="642151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Elméleti oktatás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9" y="1123024"/>
            <a:ext cx="3830516" cy="2386572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Közismereti oktatás</a:t>
            </a:r>
          </a:p>
          <a:p>
            <a:r>
              <a:rPr lang="hu-HU" dirty="0" smtClean="0"/>
              <a:t>Szakmai oktatás</a:t>
            </a:r>
          </a:p>
          <a:p>
            <a:r>
              <a:rPr lang="hu-HU" dirty="0" smtClean="0"/>
              <a:t>Felkészítés érettségire</a:t>
            </a:r>
          </a:p>
          <a:p>
            <a:r>
              <a:rPr lang="hu-HU" dirty="0" smtClean="0"/>
              <a:t>Felkészítés szakirányú továbbtanulásra</a:t>
            </a:r>
          </a:p>
          <a:p>
            <a:r>
              <a:rPr lang="hu-HU" dirty="0" smtClean="0"/>
              <a:t>Felnőttoktatás, felnőttképzés –, esti és levelező szakokon</a:t>
            </a:r>
          </a:p>
          <a:p>
            <a:r>
              <a:rPr lang="hu-HU" dirty="0" smtClean="0"/>
              <a:t>Testnevelés, sport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4" y="614307"/>
            <a:ext cx="4519239" cy="278467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969" y="3583487"/>
            <a:ext cx="4521694" cy="301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50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7999" y="240145"/>
            <a:ext cx="8063346" cy="905164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XXI. Századi körülmények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7999" y="1236955"/>
            <a:ext cx="3417456" cy="2725446"/>
          </a:xfrm>
        </p:spPr>
        <p:txBody>
          <a:bodyPr/>
          <a:lstStyle/>
          <a:p>
            <a:r>
              <a:rPr lang="hu-HU" dirty="0" smtClean="0"/>
              <a:t>Új oktatási módszerek, </a:t>
            </a:r>
            <a:r>
              <a:rPr lang="hu-HU" dirty="0" smtClean="0"/>
              <a:t>technológiák</a:t>
            </a:r>
          </a:p>
          <a:p>
            <a:r>
              <a:rPr lang="hu-HU" dirty="0" smtClean="0"/>
              <a:t>Modern környezet</a:t>
            </a:r>
            <a:endParaRPr lang="hu-HU" dirty="0"/>
          </a:p>
          <a:p>
            <a:r>
              <a:rPr lang="hu-HU" dirty="0" err="1" smtClean="0"/>
              <a:t>Smart</a:t>
            </a:r>
            <a:r>
              <a:rPr lang="hu-HU" dirty="0" smtClean="0"/>
              <a:t> </a:t>
            </a:r>
            <a:r>
              <a:rPr lang="hu-HU" dirty="0" err="1" smtClean="0"/>
              <a:t>School</a:t>
            </a:r>
            <a:r>
              <a:rPr lang="hu-HU" dirty="0" smtClean="0"/>
              <a:t> – az idegen nyelv oktatásban </a:t>
            </a:r>
            <a:r>
              <a:rPr lang="hu-HU" u="sng" dirty="0" smtClean="0"/>
              <a:t>is</a:t>
            </a:r>
            <a:endParaRPr lang="hu-HU" u="sng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3006561"/>
            <a:ext cx="2341067" cy="7834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63" y="4110498"/>
            <a:ext cx="2567708" cy="151766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9" y="4110498"/>
            <a:ext cx="3260436" cy="244532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35" y="5761716"/>
            <a:ext cx="1921164" cy="63638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63" y="1278860"/>
            <a:ext cx="2481669" cy="18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6921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Szily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27BBBB"/>
      </a:accent1>
      <a:accent2>
        <a:srgbClr val="257E7E"/>
      </a:accent2>
      <a:accent3>
        <a:srgbClr val="78CBCF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4395</TotalTime>
  <Words>786</Words>
  <Application>Microsoft Office PowerPoint</Application>
  <PresentationFormat>Diavetítés a képernyőre (4:3 oldalarány)</PresentationFormat>
  <Paragraphs>192</Paragraphs>
  <Slides>35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9" baseType="lpstr">
      <vt:lpstr>Arial</vt:lpstr>
      <vt:lpstr>Trebuchet MS</vt:lpstr>
      <vt:lpstr>Wingdings 3</vt:lpstr>
      <vt:lpstr>Fazetta</vt:lpstr>
      <vt:lpstr>BGSZC Szily Kálmán  Technikum és Kollégium 2021</vt:lpstr>
      <vt:lpstr>A hely</vt:lpstr>
      <vt:lpstr>Két telephelyen Budapesten</vt:lpstr>
      <vt:lpstr>A múlt</vt:lpstr>
      <vt:lpstr>PowerPoint-bemutató</vt:lpstr>
      <vt:lpstr>Alapelveink</vt:lpstr>
      <vt:lpstr>Barátságos, gyermekközpontú iskola</vt:lpstr>
      <vt:lpstr>Elméleti oktatás</vt:lpstr>
      <vt:lpstr>XXI. Századi körülmények</vt:lpstr>
      <vt:lpstr>Sportélet</vt:lpstr>
      <vt:lpstr>Szakmai oktatás</vt:lpstr>
      <vt:lpstr>Gépészet</vt:lpstr>
      <vt:lpstr>Informatika-távközlés ágazat</vt:lpstr>
      <vt:lpstr>Épületgépészet</vt:lpstr>
      <vt:lpstr>Kreatív ágazat – Tolnai utca</vt:lpstr>
      <vt:lpstr>Főbb duális partnereink</vt:lpstr>
      <vt:lpstr>Szakmai versenyek</vt:lpstr>
      <vt:lpstr>Nemzetközi akadémiák, vizsgáztatói jogosítványok</vt:lpstr>
      <vt:lpstr>Kultúra</vt:lpstr>
      <vt:lpstr>Hagyományok</vt:lpstr>
      <vt:lpstr>Iskolanapok</vt:lpstr>
      <vt:lpstr>Iskolanapok</vt:lpstr>
      <vt:lpstr>Gólyák</vt:lpstr>
      <vt:lpstr>Szalagavató bál</vt:lpstr>
      <vt:lpstr>Ballagás</vt:lpstr>
      <vt:lpstr>Iskolai kirándulások</vt:lpstr>
      <vt:lpstr>Felújított kollégium</vt:lpstr>
      <vt:lpstr>Kollégium - otthon</vt:lpstr>
      <vt:lpstr>Közösségi élet</vt:lpstr>
      <vt:lpstr>Nemzetközi kapcsolatok –  Határtalanul</vt:lpstr>
      <vt:lpstr>PowerPoint-bemutató</vt:lpstr>
      <vt:lpstr>Az Európai Unió által finanszírozott nemzetközi kapcsolatok – hosszabb szakmai gyakorlat külföldön ERASMUS+ KA1, korábban Leonardo</vt:lpstr>
      <vt:lpstr>Nemzetközi versenyek</vt:lpstr>
      <vt:lpstr>Elérhetőségeink</vt:lpstr>
      <vt:lpstr>Köszönöm a figyelmet!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fz</dc:creator>
  <cp:lastModifiedBy>Fábián Zoltán</cp:lastModifiedBy>
  <cp:revision>105</cp:revision>
  <cp:lastPrinted>2021-10-11T07:50:13Z</cp:lastPrinted>
  <dcterms:created xsi:type="dcterms:W3CDTF">2013-10-06T09:21:41Z</dcterms:created>
  <dcterms:modified xsi:type="dcterms:W3CDTF">2021-10-12T07:00:50Z</dcterms:modified>
</cp:coreProperties>
</file>