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9" d="100"/>
          <a:sy n="59" d="100"/>
        </p:scale>
        <p:origin x="-264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E8E94-6E95-4AB2-820A-35B8221AD4B1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B5DB1-E22C-4869-B353-DEC77C7DD9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1765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B5DB1-E22C-4869-B353-DEC77C7DD9E0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408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C0AD283-3B04-4BC7-B9EA-071FE727DBCC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407CDDE-233A-49AE-B36F-13C863C846D3}" type="slidenum">
              <a:rPr lang="hu-HU" smtClean="0"/>
              <a:t>‹#›</a:t>
            </a:fld>
            <a:endParaRPr lang="hu-H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1705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D283-3B04-4BC7-B9EA-071FE727DBCC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CDDE-233A-49AE-B36F-13C863C846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9473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D283-3B04-4BC7-B9EA-071FE727DBCC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CDDE-233A-49AE-B36F-13C863C846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743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D283-3B04-4BC7-B9EA-071FE727DBCC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CDDE-233A-49AE-B36F-13C863C846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101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C0AD283-3B04-4BC7-B9EA-071FE727DBCC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407CDDE-233A-49AE-B36F-13C863C846D3}" type="slidenum">
              <a:rPr lang="hu-HU" smtClean="0"/>
              <a:t>‹#›</a:t>
            </a:fld>
            <a:endParaRPr lang="hu-H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44516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D283-3B04-4BC7-B9EA-071FE727DBCC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CDDE-233A-49AE-B36F-13C863C846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964810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D283-3B04-4BC7-B9EA-071FE727DBCC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CDDE-233A-49AE-B36F-13C863C846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705347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D283-3B04-4BC7-B9EA-071FE727DBCC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CDDE-233A-49AE-B36F-13C863C846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031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D283-3B04-4BC7-B9EA-071FE727DBCC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CDDE-233A-49AE-B36F-13C863C846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755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C0AD283-3B04-4BC7-B9EA-071FE727DBCC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C407CDDE-233A-49AE-B36F-13C863C846D3}" type="slidenum">
              <a:rPr lang="hu-HU" smtClean="0"/>
              <a:t>‹#›</a:t>
            </a:fld>
            <a:endParaRPr lang="hu-H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169529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C0AD283-3B04-4BC7-B9EA-071FE727DBCC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C407CDDE-233A-49AE-B36F-13C863C846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477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0AD283-3B04-4BC7-B9EA-071FE727DBCC}" type="datetimeFigureOut">
              <a:rPr lang="hu-HU" smtClean="0"/>
              <a:t>2018.06.18.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07CDDE-233A-49AE-B36F-13C863C846D3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743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Forint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 a Kezdetektől máig</a:t>
            </a:r>
          </a:p>
        </p:txBody>
      </p:sp>
    </p:spTree>
    <p:extLst>
      <p:ext uri="{BB962C8B-B14F-4D97-AF65-F5344CB8AC3E}">
        <p14:creationId xmlns:p14="http://schemas.microsoft.com/office/powerpoint/2010/main" val="239157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010" y="1913534"/>
            <a:ext cx="5415081" cy="306559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830" y="1714834"/>
            <a:ext cx="4310600" cy="346299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756806" y="189781"/>
            <a:ext cx="4770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/>
              <a:t>Régiktől az újig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309079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66" y="273677"/>
            <a:ext cx="5682704" cy="303155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471" y="391104"/>
            <a:ext cx="5206833" cy="279669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14" y="3269411"/>
            <a:ext cx="6749380" cy="3611905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3683480" y="155275"/>
            <a:ext cx="4675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Baki parádé</a:t>
            </a:r>
            <a:endParaRPr lang="hu-HU" sz="40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093" y="3093655"/>
            <a:ext cx="4175185" cy="368604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6097" y="980588"/>
            <a:ext cx="6849609" cy="43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4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450566" y="577970"/>
            <a:ext cx="4856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Köszönjük a figyelmet!</a:t>
            </a:r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4295954" y="1250830"/>
            <a:ext cx="316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Készítették: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846053" y="1837426"/>
            <a:ext cx="2656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Kovács Gábor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6892506" y="1827196"/>
            <a:ext cx="2398143" cy="37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Faragó Gábor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117" y="2413792"/>
            <a:ext cx="4027098" cy="402709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048" y="2413792"/>
            <a:ext cx="3976561" cy="402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9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Előzmények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1678" y="1277092"/>
            <a:ext cx="6736382" cy="2475780"/>
          </a:xfrm>
        </p:spPr>
        <p:txBody>
          <a:bodyPr/>
          <a:lstStyle/>
          <a:p>
            <a:r>
              <a:rPr lang="hu-HU" dirty="0" smtClean="0"/>
              <a:t>II. világháborúban egész Magyarország „lerombolódott”</a:t>
            </a:r>
            <a:endParaRPr lang="hu-HU" sz="2400" dirty="0" smtClean="0">
              <a:sym typeface="Wingdings" panose="05000000000000000000" pitchFamily="2" charset="2"/>
            </a:endParaRPr>
          </a:p>
          <a:p>
            <a:r>
              <a:rPr lang="hu-HU" sz="2400" dirty="0" smtClean="0">
                <a:sym typeface="Wingdings" panose="05000000000000000000" pitchFamily="2" charset="2"/>
              </a:rPr>
              <a:t>Feladatai az országnak:</a:t>
            </a:r>
          </a:p>
          <a:p>
            <a:pPr marL="0" indent="0">
              <a:buNone/>
            </a:pPr>
            <a:r>
              <a:rPr lang="hu-HU" sz="2400" dirty="0" smtClean="0">
                <a:sym typeface="Wingdings" panose="05000000000000000000" pitchFamily="2" charset="2"/>
              </a:rPr>
              <a:t>lakosság </a:t>
            </a:r>
            <a:r>
              <a:rPr lang="hu-HU" sz="2400" dirty="0">
                <a:sym typeface="Wingdings" panose="05000000000000000000" pitchFamily="2" charset="2"/>
              </a:rPr>
              <a:t>ellátása</a:t>
            </a:r>
          </a:p>
          <a:p>
            <a:pPr marL="0" indent="0">
              <a:buNone/>
            </a:pPr>
            <a:r>
              <a:rPr lang="hu-HU" sz="2400" dirty="0">
                <a:sym typeface="Wingdings" panose="05000000000000000000" pitchFamily="2" charset="2"/>
              </a:rPr>
              <a:t>szovjet hadsereg </a:t>
            </a:r>
            <a:r>
              <a:rPr lang="hu-HU" sz="2400" dirty="0" smtClean="0">
                <a:sym typeface="Wingdings" panose="05000000000000000000" pitchFamily="2" charset="2"/>
              </a:rPr>
              <a:t>ellátása</a:t>
            </a:r>
            <a:endParaRPr lang="hu-HU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u-HU" sz="2400" dirty="0">
                <a:sym typeface="Wingdings" panose="05000000000000000000" pitchFamily="2" charset="2"/>
              </a:rPr>
              <a:t>jóvátétel fizetése</a:t>
            </a:r>
          </a:p>
          <a:p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869" y="2225996"/>
            <a:ext cx="1818972" cy="152687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719926" y="2465313"/>
            <a:ext cx="23412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FF0000"/>
                </a:solidFill>
              </a:rPr>
              <a:t>KOMOLY PROBLÉMA</a:t>
            </a:r>
            <a:endParaRPr lang="hu-HU" sz="2800" dirty="0">
              <a:solidFill>
                <a:srgbClr val="FF0000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762" y="3476819"/>
            <a:ext cx="1365622" cy="1221821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6340839" y="4839538"/>
            <a:ext cx="2907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Áru- és élelmiszer hiány</a:t>
            </a:r>
            <a:endParaRPr lang="hu-HU" sz="32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8118" y="0"/>
            <a:ext cx="2658086" cy="397493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9348" y="3813358"/>
            <a:ext cx="3950550" cy="2554445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9960372" y="3974937"/>
            <a:ext cx="123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„batyuzók”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627642" y="6413377"/>
            <a:ext cx="1293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„feketézők”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4303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863306" y="388189"/>
            <a:ext cx="3769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 smtClean="0"/>
              <a:t>Hiperinfláció</a:t>
            </a:r>
            <a:endParaRPr lang="hu-HU" sz="5400" dirty="0"/>
          </a:p>
        </p:txBody>
      </p:sp>
      <p:sp>
        <p:nvSpPr>
          <p:cNvPr id="8" name="Téglalap 7"/>
          <p:cNvSpPr/>
          <p:nvPr/>
        </p:nvSpPr>
        <p:spPr>
          <a:xfrm>
            <a:off x="2003909" y="1674327"/>
            <a:ext cx="326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az államnak nem volt bevétele</a:t>
            </a:r>
          </a:p>
        </p:txBody>
      </p:sp>
      <p:sp>
        <p:nvSpPr>
          <p:cNvPr id="9" name="Téglalap 8"/>
          <p:cNvSpPr/>
          <p:nvPr/>
        </p:nvSpPr>
        <p:spPr>
          <a:xfrm>
            <a:off x="2003909" y="2221801"/>
            <a:ext cx="2848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hitelt nem tudott felvenni</a:t>
            </a:r>
          </a:p>
        </p:txBody>
      </p:sp>
      <p:sp>
        <p:nvSpPr>
          <p:cNvPr id="10" name="Téglalap 9"/>
          <p:cNvSpPr/>
          <p:nvPr/>
        </p:nvSpPr>
        <p:spPr>
          <a:xfrm>
            <a:off x="1992623" y="2769275"/>
            <a:ext cx="3273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egyre nagyobb pénzkibocsátás</a:t>
            </a:r>
          </a:p>
        </p:txBody>
      </p:sp>
      <p:sp>
        <p:nvSpPr>
          <p:cNvPr id="11" name="Téglalap 10"/>
          <p:cNvSpPr/>
          <p:nvPr/>
        </p:nvSpPr>
        <p:spPr>
          <a:xfrm>
            <a:off x="1963191" y="3316749"/>
            <a:ext cx="3332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csökken a bizalom a pénz iránt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306" y="4270556"/>
            <a:ext cx="4371211" cy="2164268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998" y="1311519"/>
            <a:ext cx="3645724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7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708" y="17068"/>
            <a:ext cx="7291448" cy="157726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701672" y="1191574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002060"/>
                </a:solidFill>
              </a:rPr>
              <a:t>VÁROSIAK</a:t>
            </a:r>
            <a:endParaRPr lang="hu-HU" sz="2400" b="1" dirty="0">
              <a:solidFill>
                <a:srgbClr val="00206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826882" y="1191809"/>
            <a:ext cx="188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002060"/>
                </a:solidFill>
              </a:rPr>
              <a:t>PARASZTOK</a:t>
            </a:r>
            <a:endParaRPr lang="hu-HU" sz="2400" b="1" dirty="0">
              <a:solidFill>
                <a:srgbClr val="002060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742773" y="1907240"/>
            <a:ext cx="951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ruha</a:t>
            </a:r>
          </a:p>
        </p:txBody>
      </p:sp>
      <p:sp>
        <p:nvSpPr>
          <p:cNvPr id="9" name="Téglalap 8"/>
          <p:cNvSpPr/>
          <p:nvPr/>
        </p:nvSpPr>
        <p:spPr>
          <a:xfrm>
            <a:off x="1742773" y="2276572"/>
            <a:ext cx="1411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iparcikkek</a:t>
            </a:r>
          </a:p>
        </p:txBody>
      </p:sp>
      <p:sp>
        <p:nvSpPr>
          <p:cNvPr id="10" name="Téglalap 9"/>
          <p:cNvSpPr/>
          <p:nvPr/>
        </p:nvSpPr>
        <p:spPr>
          <a:xfrm>
            <a:off x="1742773" y="2645904"/>
            <a:ext cx="1646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műalkotások</a:t>
            </a:r>
          </a:p>
        </p:txBody>
      </p:sp>
      <p:sp>
        <p:nvSpPr>
          <p:cNvPr id="11" name="Téglalap 10"/>
          <p:cNvSpPr/>
          <p:nvPr/>
        </p:nvSpPr>
        <p:spPr>
          <a:xfrm>
            <a:off x="1745531" y="3015236"/>
            <a:ext cx="1643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nemesfémek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384" y="2016191"/>
            <a:ext cx="3011685" cy="890093"/>
          </a:xfrm>
          <a:prstGeom prst="rect">
            <a:avLst/>
          </a:prstGeom>
        </p:spPr>
      </p:pic>
      <p:sp>
        <p:nvSpPr>
          <p:cNvPr id="13" name="Téglalap 12"/>
          <p:cNvSpPr/>
          <p:nvPr/>
        </p:nvSpPr>
        <p:spPr>
          <a:xfrm>
            <a:off x="4102383" y="2906284"/>
            <a:ext cx="3011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1 mázsa szén = 30 kg krumpli</a:t>
            </a:r>
          </a:p>
          <a:p>
            <a:r>
              <a:rPr lang="hu-HU" dirty="0"/>
              <a:t>1 mázsa szén = 1,5 kg hús</a:t>
            </a:r>
          </a:p>
        </p:txBody>
      </p:sp>
      <p:sp>
        <p:nvSpPr>
          <p:cNvPr id="14" name="Téglalap 13"/>
          <p:cNvSpPr/>
          <p:nvPr/>
        </p:nvSpPr>
        <p:spPr>
          <a:xfrm>
            <a:off x="8062524" y="1907240"/>
            <a:ext cx="1412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élelmiszer</a:t>
            </a: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611" y="3921947"/>
            <a:ext cx="3651821" cy="2389839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4673" y="3384568"/>
            <a:ext cx="4328535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3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85336" y="94891"/>
            <a:ext cx="9851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dirty="0" smtClean="0"/>
              <a:t>A forint bevezetése</a:t>
            </a:r>
            <a:endParaRPr lang="hu-HU" sz="72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904" y="3803479"/>
            <a:ext cx="3611323" cy="258925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661" y="3803479"/>
            <a:ext cx="3331413" cy="258925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2435794" y="1613941"/>
            <a:ext cx="1860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1946. augusztus 1.</a:t>
            </a:r>
          </a:p>
        </p:txBody>
      </p:sp>
      <p:sp>
        <p:nvSpPr>
          <p:cNvPr id="7" name="Téglalap 6"/>
          <p:cNvSpPr/>
          <p:nvPr/>
        </p:nvSpPr>
        <p:spPr>
          <a:xfrm>
            <a:off x="2435794" y="2008519"/>
            <a:ext cx="2625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A forint váltópénze a fillér</a:t>
            </a:r>
          </a:p>
        </p:txBody>
      </p:sp>
      <p:sp>
        <p:nvSpPr>
          <p:cNvPr id="8" name="Jobbra nyíl 7"/>
          <p:cNvSpPr/>
          <p:nvPr/>
        </p:nvSpPr>
        <p:spPr>
          <a:xfrm>
            <a:off x="5061193" y="2008519"/>
            <a:ext cx="621102" cy="394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5814204" y="1983273"/>
            <a:ext cx="2613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1999-ben kivonják a forgalomból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325483" y="3039569"/>
            <a:ext cx="5771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Amire a pengőt lehetett használni: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5081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814422" y="129721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4000" dirty="0"/>
              <a:t>Magyar hiperinfláció</a:t>
            </a:r>
            <a:br>
              <a:rPr lang="hu-HU" sz="4000" dirty="0"/>
            </a:br>
            <a:r>
              <a:rPr lang="hu-HU" sz="4000" dirty="0" smtClean="0">
                <a:sym typeface="Wingdings" panose="05000000000000000000" pitchFamily="2" charset="2"/>
              </a:rPr>
              <a:t></a:t>
            </a:r>
            <a:r>
              <a:rPr lang="hu-HU" sz="4000" dirty="0" smtClean="0"/>
              <a:t>világelső </a:t>
            </a:r>
            <a:r>
              <a:rPr lang="hu-HU" sz="4000" dirty="0"/>
              <a:t>mértékű</a:t>
            </a:r>
          </a:p>
        </p:txBody>
      </p:sp>
      <p:sp>
        <p:nvSpPr>
          <p:cNvPr id="3" name="Téglalap 2"/>
          <p:cNvSpPr/>
          <p:nvPr/>
        </p:nvSpPr>
        <p:spPr>
          <a:xfrm>
            <a:off x="2184043" y="1652076"/>
            <a:ext cx="5368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>
                <a:solidFill>
                  <a:srgbClr val="7030A0"/>
                </a:solidFill>
              </a:rPr>
              <a:t>10</a:t>
            </a:r>
            <a:r>
              <a:rPr lang="hu-HU" sz="3600" baseline="30000" dirty="0">
                <a:solidFill>
                  <a:srgbClr val="7030A0"/>
                </a:solidFill>
              </a:rPr>
              <a:t>16</a:t>
            </a:r>
            <a:r>
              <a:rPr lang="hu-HU" sz="3600" dirty="0">
                <a:solidFill>
                  <a:srgbClr val="7030A0"/>
                </a:solidFill>
              </a:rPr>
              <a:t> %-os HAVI pénzromlás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725282" y="2769471"/>
            <a:ext cx="4655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hu-HU" sz="3600" dirty="0" smtClean="0">
                <a:solidFill>
                  <a:prstClr val="black"/>
                </a:solidFill>
                <a:latin typeface="Century Gothic" panose="020B0502020202020204"/>
              </a:rPr>
              <a:t>400 </a:t>
            </a:r>
            <a:r>
              <a:rPr lang="hu-HU" sz="3600" dirty="0" err="1" smtClean="0">
                <a:solidFill>
                  <a:prstClr val="black"/>
                </a:solidFill>
                <a:latin typeface="Century Gothic" panose="020B0502020202020204"/>
              </a:rPr>
              <a:t>kvadrillió</a:t>
            </a:r>
            <a:r>
              <a:rPr lang="hu-HU" sz="3600" dirty="0" smtClean="0">
                <a:solidFill>
                  <a:prstClr val="black"/>
                </a:solidFill>
                <a:latin typeface="Century Gothic" panose="020B0502020202020204"/>
              </a:rPr>
              <a:t> pengő</a:t>
            </a:r>
            <a:endParaRPr lang="hu-HU" sz="36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954825" y="3537632"/>
            <a:ext cx="4116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7030A0"/>
                </a:solidFill>
              </a:rPr>
              <a:t>400 000 </a:t>
            </a:r>
            <a:r>
              <a:rPr lang="hu-HU" b="1" dirty="0" err="1">
                <a:solidFill>
                  <a:srgbClr val="7030A0"/>
                </a:solidFill>
              </a:rPr>
              <a:t>000</a:t>
            </a:r>
            <a:r>
              <a:rPr lang="hu-HU" b="1" dirty="0">
                <a:solidFill>
                  <a:srgbClr val="7030A0"/>
                </a:solidFill>
              </a:rPr>
              <a:t> </a:t>
            </a:r>
            <a:r>
              <a:rPr lang="hu-HU" b="1" dirty="0" err="1">
                <a:solidFill>
                  <a:srgbClr val="7030A0"/>
                </a:solidFill>
              </a:rPr>
              <a:t>000</a:t>
            </a:r>
            <a:r>
              <a:rPr lang="hu-HU" b="1" dirty="0">
                <a:solidFill>
                  <a:srgbClr val="7030A0"/>
                </a:solidFill>
              </a:rPr>
              <a:t> </a:t>
            </a:r>
            <a:r>
              <a:rPr lang="hu-HU" b="1" dirty="0" err="1">
                <a:solidFill>
                  <a:srgbClr val="7030A0"/>
                </a:solidFill>
              </a:rPr>
              <a:t>000</a:t>
            </a:r>
            <a:r>
              <a:rPr lang="hu-HU" b="1" dirty="0">
                <a:solidFill>
                  <a:srgbClr val="7030A0"/>
                </a:solidFill>
              </a:rPr>
              <a:t> </a:t>
            </a:r>
            <a:r>
              <a:rPr lang="hu-HU" b="1" dirty="0" err="1">
                <a:solidFill>
                  <a:srgbClr val="7030A0"/>
                </a:solidFill>
              </a:rPr>
              <a:t>000</a:t>
            </a:r>
            <a:r>
              <a:rPr lang="hu-HU" b="1" dirty="0">
                <a:solidFill>
                  <a:srgbClr val="7030A0"/>
                </a:solidFill>
              </a:rPr>
              <a:t> </a:t>
            </a:r>
            <a:r>
              <a:rPr lang="hu-HU" b="1" dirty="0" err="1">
                <a:solidFill>
                  <a:srgbClr val="7030A0"/>
                </a:solidFill>
              </a:rPr>
              <a:t>000</a:t>
            </a:r>
            <a:r>
              <a:rPr lang="hu-HU" b="1" dirty="0">
                <a:solidFill>
                  <a:srgbClr val="7030A0"/>
                </a:solidFill>
              </a:rPr>
              <a:t> </a:t>
            </a:r>
            <a:r>
              <a:rPr lang="hu-HU" b="1" dirty="0" err="1">
                <a:solidFill>
                  <a:srgbClr val="7030A0"/>
                </a:solidFill>
              </a:rPr>
              <a:t>000</a:t>
            </a:r>
            <a:r>
              <a:rPr lang="hu-HU" b="1" dirty="0">
                <a:solidFill>
                  <a:srgbClr val="7030A0"/>
                </a:solidFill>
              </a:rPr>
              <a:t> </a:t>
            </a:r>
            <a:r>
              <a:rPr lang="hu-HU" b="1" dirty="0" err="1">
                <a:solidFill>
                  <a:srgbClr val="7030A0"/>
                </a:solidFill>
              </a:rPr>
              <a:t>000</a:t>
            </a:r>
            <a:endParaRPr lang="hu-HU" b="1" dirty="0">
              <a:solidFill>
                <a:srgbClr val="7030A0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655" y="3670521"/>
            <a:ext cx="3889585" cy="297510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412" y="2562839"/>
            <a:ext cx="1464828" cy="1186229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8476171" y="2707915"/>
            <a:ext cx="19100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400" dirty="0"/>
              <a:t>1 forint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9658" y="3749068"/>
            <a:ext cx="1676545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45004" y="176042"/>
            <a:ext cx="9368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dirty="0" smtClean="0"/>
              <a:t>Mai „reform” Forint </a:t>
            </a:r>
            <a:endParaRPr lang="hu-HU" sz="6600" dirty="0"/>
          </a:p>
        </p:txBody>
      </p:sp>
      <p:sp>
        <p:nvSpPr>
          <p:cNvPr id="4" name="Téglalap 3"/>
          <p:cNvSpPr/>
          <p:nvPr/>
        </p:nvSpPr>
        <p:spPr>
          <a:xfrm>
            <a:off x="1754038" y="1527201"/>
            <a:ext cx="3352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 2008-ban az egy- és kétforintos </a:t>
            </a:r>
            <a:r>
              <a:rPr lang="hu-HU" dirty="0" smtClean="0"/>
              <a:t>érméket kivonták </a:t>
            </a:r>
            <a:r>
              <a:rPr lang="hu-HU" dirty="0"/>
              <a:t>a </a:t>
            </a:r>
            <a:r>
              <a:rPr lang="hu-HU" dirty="0" smtClean="0"/>
              <a:t>forgalomból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382774" y="5405099"/>
            <a:ext cx="3999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Magyar Nemzeti Bank 2009. június 15-én bevezette a 200 forintos érmét</a:t>
            </a:r>
          </a:p>
        </p:txBody>
      </p:sp>
      <p:sp>
        <p:nvSpPr>
          <p:cNvPr id="6" name="Jobbra nyíl 5"/>
          <p:cNvSpPr/>
          <p:nvPr/>
        </p:nvSpPr>
        <p:spPr>
          <a:xfrm>
            <a:off x="5637359" y="3838724"/>
            <a:ext cx="1488059" cy="984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1645004" y="5484321"/>
            <a:ext cx="3256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200 forintos bankjegyeket 2009. november 15-én bevonták.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321" y="3500093"/>
            <a:ext cx="3667516" cy="166184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650" y="3656986"/>
            <a:ext cx="3028950" cy="150495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489" y="1306405"/>
            <a:ext cx="22098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4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974" y="430781"/>
            <a:ext cx="2567375" cy="2510825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390844" y="1233578"/>
            <a:ext cx="314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2018 Október 31-ig van forgalomban a régi 1000ft-os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049" y="430781"/>
            <a:ext cx="2813110" cy="257121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974" y="3719872"/>
            <a:ext cx="2567375" cy="226686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390844" y="4063042"/>
            <a:ext cx="2906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2017 Július 31-ig volt forgalomban a régi 2000ft-os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7049" y="3506931"/>
            <a:ext cx="2813110" cy="240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9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090" y="244594"/>
            <a:ext cx="2850865" cy="2153549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316710" y="1016734"/>
            <a:ext cx="2869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2017 Július 31-ig volt forgalomban a régi </a:t>
            </a:r>
            <a:r>
              <a:rPr lang="hu-HU" dirty="0" smtClean="0"/>
              <a:t>5000</a:t>
            </a:r>
            <a:r>
              <a:rPr lang="pt-BR" dirty="0" smtClean="0"/>
              <a:t>ft-os</a:t>
            </a:r>
            <a:endParaRPr lang="pt-BR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992" y="244594"/>
            <a:ext cx="2800619" cy="215354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091" y="2493035"/>
            <a:ext cx="2850864" cy="202720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3992" y="2493035"/>
            <a:ext cx="2800619" cy="202720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1586" y="4615133"/>
            <a:ext cx="2924369" cy="224286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3992" y="4615133"/>
            <a:ext cx="2800619" cy="2114550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4316710" y="5210743"/>
            <a:ext cx="3032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2017 December 31-ig volt forgalomban a régi 20000ft-os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4457294" y="3044973"/>
            <a:ext cx="2587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Nincs pontos idő meddig van forgalomban a régi 10000ft-os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281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TM10001106[[fn=Jelvény]]</Template>
  <TotalTime>1100</TotalTime>
  <Words>217</Words>
  <Application>Microsoft Office PowerPoint</Application>
  <PresentationFormat>Egyéni</PresentationFormat>
  <Paragraphs>52</Paragraphs>
  <Slides>12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Badge</vt:lpstr>
      <vt:lpstr>Forint</vt:lpstr>
      <vt:lpstr>Előzmények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Felhasználó</dc:creator>
  <cp:lastModifiedBy>Morvai Andrea</cp:lastModifiedBy>
  <cp:revision>22</cp:revision>
  <dcterms:created xsi:type="dcterms:W3CDTF">2018-05-24T13:43:32Z</dcterms:created>
  <dcterms:modified xsi:type="dcterms:W3CDTF">2018-06-18T04:42:02Z</dcterms:modified>
</cp:coreProperties>
</file>