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8" r:id="rId3"/>
    <p:sldId id="267" r:id="rId4"/>
    <p:sldId id="261" r:id="rId5"/>
    <p:sldId id="269" r:id="rId6"/>
    <p:sldId id="270" r:id="rId7"/>
    <p:sldId id="271" r:id="rId8"/>
    <p:sldId id="264" r:id="rId9"/>
    <p:sldId id="265" r:id="rId10"/>
    <p:sldId id="262" r:id="rId11"/>
    <p:sldId id="266" r:id="rId12"/>
    <p:sldId id="263" r:id="rId13"/>
    <p:sldId id="268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tvanka" initials="I" lastIdx="1" clrIdx="0">
    <p:extLst>
      <p:ext uri="{19B8F6BF-5375-455C-9EA6-DF929625EA0E}">
        <p15:presenceInfo xmlns:p15="http://schemas.microsoft.com/office/powerpoint/2012/main" userId="94495c1eed2d46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án Budai" userId="d966c034570d2dea" providerId="LiveId" clId="{A5B7AA5B-F746-4AF5-A83A-905DB7044B45}"/>
    <pc:docChg chg="custSel addSld modSld sldOrd">
      <pc:chgData name="Milán Budai" userId="d966c034570d2dea" providerId="LiveId" clId="{A5B7AA5B-F746-4AF5-A83A-905DB7044B45}" dt="2024-01-05T10:35:54.221" v="1942" actId="20577"/>
      <pc:docMkLst>
        <pc:docMk/>
      </pc:docMkLst>
      <pc:sldChg chg="modSp mod">
        <pc:chgData name="Milán Budai" userId="d966c034570d2dea" providerId="LiveId" clId="{A5B7AA5B-F746-4AF5-A83A-905DB7044B45}" dt="2024-01-04T18:54:49.957" v="116" actId="20577"/>
        <pc:sldMkLst>
          <pc:docMk/>
          <pc:sldMk cId="3086699771" sldId="256"/>
        </pc:sldMkLst>
        <pc:spChg chg="mod">
          <ac:chgData name="Milán Budai" userId="d966c034570d2dea" providerId="LiveId" clId="{A5B7AA5B-F746-4AF5-A83A-905DB7044B45}" dt="2024-01-04T18:54:49.957" v="116" actId="20577"/>
          <ac:spMkLst>
            <pc:docMk/>
            <pc:sldMk cId="3086699771" sldId="256"/>
            <ac:spMk id="3" creationId="{00000000-0000-0000-0000-000000000000}"/>
          </ac:spMkLst>
        </pc:spChg>
      </pc:sldChg>
      <pc:sldChg chg="modSp mod">
        <pc:chgData name="Milán Budai" userId="d966c034570d2dea" providerId="LiveId" clId="{A5B7AA5B-F746-4AF5-A83A-905DB7044B45}" dt="2024-01-05T08:13:06.261" v="1754" actId="20577"/>
        <pc:sldMkLst>
          <pc:docMk/>
          <pc:sldMk cId="470531651" sldId="258"/>
        </pc:sldMkLst>
        <pc:spChg chg="mod">
          <ac:chgData name="Milán Budai" userId="d966c034570d2dea" providerId="LiveId" clId="{A5B7AA5B-F746-4AF5-A83A-905DB7044B45}" dt="2024-01-05T08:13:06.261" v="1754" actId="20577"/>
          <ac:spMkLst>
            <pc:docMk/>
            <pc:sldMk cId="470531651" sldId="258"/>
            <ac:spMk id="3" creationId="{00000000-0000-0000-0000-000000000000}"/>
          </ac:spMkLst>
        </pc:spChg>
      </pc:sldChg>
      <pc:sldChg chg="modSp mod">
        <pc:chgData name="Milán Budai" userId="d966c034570d2dea" providerId="LiveId" clId="{A5B7AA5B-F746-4AF5-A83A-905DB7044B45}" dt="2024-01-04T19:13:43.496" v="1351" actId="20577"/>
        <pc:sldMkLst>
          <pc:docMk/>
          <pc:sldMk cId="3611667222" sldId="261"/>
        </pc:sldMkLst>
        <pc:spChg chg="mod">
          <ac:chgData name="Milán Budai" userId="d966c034570d2dea" providerId="LiveId" clId="{A5B7AA5B-F746-4AF5-A83A-905DB7044B45}" dt="2024-01-04T19:13:43.496" v="1351" actId="20577"/>
          <ac:spMkLst>
            <pc:docMk/>
            <pc:sldMk cId="3611667222" sldId="261"/>
            <ac:spMk id="2" creationId="{00000000-0000-0000-0000-000000000000}"/>
          </ac:spMkLst>
        </pc:spChg>
        <pc:spChg chg="mod">
          <ac:chgData name="Milán Budai" userId="d966c034570d2dea" providerId="LiveId" clId="{A5B7AA5B-F746-4AF5-A83A-905DB7044B45}" dt="2024-01-04T18:59:37.673" v="326" actId="20577"/>
          <ac:spMkLst>
            <pc:docMk/>
            <pc:sldMk cId="3611667222" sldId="261"/>
            <ac:spMk id="3" creationId="{00000000-0000-0000-0000-000000000000}"/>
          </ac:spMkLst>
        </pc:spChg>
      </pc:sldChg>
      <pc:sldChg chg="modSp mod">
        <pc:chgData name="Milán Budai" userId="d966c034570d2dea" providerId="LiveId" clId="{A5B7AA5B-F746-4AF5-A83A-905DB7044B45}" dt="2024-01-05T08:12:50.813" v="1752" actId="313"/>
        <pc:sldMkLst>
          <pc:docMk/>
          <pc:sldMk cId="1485174513" sldId="262"/>
        </pc:sldMkLst>
        <pc:spChg chg="mod">
          <ac:chgData name="Milán Budai" userId="d966c034570d2dea" providerId="LiveId" clId="{A5B7AA5B-F746-4AF5-A83A-905DB7044B45}" dt="2024-01-05T08:12:50.813" v="1752" actId="313"/>
          <ac:spMkLst>
            <pc:docMk/>
            <pc:sldMk cId="1485174513" sldId="262"/>
            <ac:spMk id="3" creationId="{00000000-0000-0000-0000-000000000000}"/>
          </ac:spMkLst>
        </pc:spChg>
      </pc:sldChg>
      <pc:sldChg chg="modSp mod ord">
        <pc:chgData name="Milán Budai" userId="d966c034570d2dea" providerId="LiveId" clId="{A5B7AA5B-F746-4AF5-A83A-905DB7044B45}" dt="2024-01-05T08:10:47.719" v="1750" actId="20577"/>
        <pc:sldMkLst>
          <pc:docMk/>
          <pc:sldMk cId="3188011906" sldId="263"/>
        </pc:sldMkLst>
        <pc:spChg chg="mod">
          <ac:chgData name="Milán Budai" userId="d966c034570d2dea" providerId="LiveId" clId="{A5B7AA5B-F746-4AF5-A83A-905DB7044B45}" dt="2024-01-05T08:10:47.719" v="1750" actId="20577"/>
          <ac:spMkLst>
            <pc:docMk/>
            <pc:sldMk cId="3188011906" sldId="263"/>
            <ac:spMk id="3" creationId="{00000000-0000-0000-0000-000000000000}"/>
          </ac:spMkLst>
        </pc:spChg>
      </pc:sldChg>
      <pc:sldChg chg="modSp mod ord">
        <pc:chgData name="Milán Budai" userId="d966c034570d2dea" providerId="LiveId" clId="{A5B7AA5B-F746-4AF5-A83A-905DB7044B45}" dt="2024-01-05T08:07:55.212" v="1706"/>
        <pc:sldMkLst>
          <pc:docMk/>
          <pc:sldMk cId="3346676921" sldId="264"/>
        </pc:sldMkLst>
        <pc:spChg chg="mod">
          <ac:chgData name="Milán Budai" userId="d966c034570d2dea" providerId="LiveId" clId="{A5B7AA5B-F746-4AF5-A83A-905DB7044B45}" dt="2024-01-04T19:02:36.257" v="485" actId="313"/>
          <ac:spMkLst>
            <pc:docMk/>
            <pc:sldMk cId="3346676921" sldId="264"/>
            <ac:spMk id="2" creationId="{00000000-0000-0000-0000-000000000000}"/>
          </ac:spMkLst>
        </pc:spChg>
        <pc:spChg chg="mod">
          <ac:chgData name="Milán Budai" userId="d966c034570d2dea" providerId="LiveId" clId="{A5B7AA5B-F746-4AF5-A83A-905DB7044B45}" dt="2024-01-04T19:07:56.900" v="730" actId="20577"/>
          <ac:spMkLst>
            <pc:docMk/>
            <pc:sldMk cId="3346676921" sldId="264"/>
            <ac:spMk id="3" creationId="{00000000-0000-0000-0000-000000000000}"/>
          </ac:spMkLst>
        </pc:spChg>
      </pc:sldChg>
      <pc:sldChg chg="modSp mod ord">
        <pc:chgData name="Milán Budai" userId="d966c034570d2dea" providerId="LiveId" clId="{A5B7AA5B-F746-4AF5-A83A-905DB7044B45}" dt="2024-01-05T10:35:54.221" v="1942" actId="20577"/>
        <pc:sldMkLst>
          <pc:docMk/>
          <pc:sldMk cId="69263934" sldId="265"/>
        </pc:sldMkLst>
        <pc:spChg chg="mod">
          <ac:chgData name="Milán Budai" userId="d966c034570d2dea" providerId="LiveId" clId="{A5B7AA5B-F746-4AF5-A83A-905DB7044B45}" dt="2024-01-04T19:08:10.847" v="750" actId="20577"/>
          <ac:spMkLst>
            <pc:docMk/>
            <pc:sldMk cId="69263934" sldId="265"/>
            <ac:spMk id="2" creationId="{00000000-0000-0000-0000-000000000000}"/>
          </ac:spMkLst>
        </pc:spChg>
        <pc:spChg chg="mod">
          <ac:chgData name="Milán Budai" userId="d966c034570d2dea" providerId="LiveId" clId="{A5B7AA5B-F746-4AF5-A83A-905DB7044B45}" dt="2024-01-05T10:35:54.221" v="1942" actId="20577"/>
          <ac:spMkLst>
            <pc:docMk/>
            <pc:sldMk cId="69263934" sldId="265"/>
            <ac:spMk id="3" creationId="{00000000-0000-0000-0000-000000000000}"/>
          </ac:spMkLst>
        </pc:spChg>
      </pc:sldChg>
      <pc:sldChg chg="modSp mod">
        <pc:chgData name="Milán Budai" userId="d966c034570d2dea" providerId="LiveId" clId="{A5B7AA5B-F746-4AF5-A83A-905DB7044B45}" dt="2024-01-05T08:08:47.934" v="1714" actId="20577"/>
        <pc:sldMkLst>
          <pc:docMk/>
          <pc:sldMk cId="1559413827" sldId="266"/>
        </pc:sldMkLst>
        <pc:spChg chg="mod">
          <ac:chgData name="Milán Budai" userId="d966c034570d2dea" providerId="LiveId" clId="{A5B7AA5B-F746-4AF5-A83A-905DB7044B45}" dt="2024-01-04T19:13:56.549" v="1365" actId="20577"/>
          <ac:spMkLst>
            <pc:docMk/>
            <pc:sldMk cId="1559413827" sldId="266"/>
            <ac:spMk id="2" creationId="{00000000-0000-0000-0000-000000000000}"/>
          </ac:spMkLst>
        </pc:spChg>
        <pc:spChg chg="mod">
          <ac:chgData name="Milán Budai" userId="d966c034570d2dea" providerId="LiveId" clId="{A5B7AA5B-F746-4AF5-A83A-905DB7044B45}" dt="2024-01-05T08:08:47.934" v="1714" actId="20577"/>
          <ac:spMkLst>
            <pc:docMk/>
            <pc:sldMk cId="1559413827" sldId="266"/>
            <ac:spMk id="3" creationId="{00000000-0000-0000-0000-000000000000}"/>
          </ac:spMkLst>
        </pc:spChg>
      </pc:sldChg>
      <pc:sldChg chg="new">
        <pc:chgData name="Milán Budai" userId="d966c034570d2dea" providerId="LiveId" clId="{A5B7AA5B-F746-4AF5-A83A-905DB7044B45}" dt="2024-01-05T10:33:27.676" v="1807" actId="680"/>
        <pc:sldMkLst>
          <pc:docMk/>
          <pc:sldMk cId="186868520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95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46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757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1430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412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2940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045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63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320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6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734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605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46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31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211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324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1843-E42C-48AD-821C-0583BCB0BAB8}" type="datetimeFigureOut">
              <a:rPr lang="hu-HU" smtClean="0"/>
              <a:t>2024. 01. 05.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C2572A-3F86-41B0-9817-205173549E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658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82" y="0"/>
            <a:ext cx="12418504" cy="70701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8915399" cy="2262781"/>
          </a:xfrm>
        </p:spPr>
        <p:txBody>
          <a:bodyPr numCol="1">
            <a:noAutofit/>
          </a:bodyPr>
          <a:lstStyle/>
          <a:p>
            <a:pPr>
              <a:lnSpc>
                <a:spcPct val="300000"/>
              </a:lnSpc>
            </a:pPr>
            <a:r>
              <a:rPr lang="hu-HU" sz="7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A </a:t>
            </a:r>
            <a:r>
              <a:rPr lang="hu-HU" sz="72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Stanfordi</a:t>
            </a:r>
            <a:r>
              <a:rPr lang="hu-HU" sz="7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Börtönk</a:t>
            </a:r>
            <a:r>
              <a:rPr lang="hu-HU" sz="6600" dirty="0">
                <a:solidFill>
                  <a:schemeClr val="bg1"/>
                </a:solidFill>
                <a:latin typeface="Bahnschrift SemiBold" panose="020B0502040204020203" pitchFamily="34" charset="0"/>
              </a:rPr>
              <a:t>í</a:t>
            </a:r>
            <a:r>
              <a:rPr lang="hu-HU" sz="7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sérlet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66025" y="3151076"/>
            <a:ext cx="8031891" cy="1972186"/>
          </a:xfrm>
        </p:spPr>
        <p:txBody>
          <a:bodyPr>
            <a:normAutofit/>
          </a:bodyPr>
          <a:lstStyle/>
          <a:p>
            <a:r>
              <a:rPr lang="hu-HU" sz="4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Kész</a:t>
            </a:r>
            <a:r>
              <a:rPr lang="hu-HU" sz="40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í</a:t>
            </a:r>
            <a:r>
              <a:rPr lang="hu-HU" sz="4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tette Önöknek:</a:t>
            </a:r>
            <a:br>
              <a:rPr lang="hu-HU" sz="4800" dirty="0">
                <a:solidFill>
                  <a:schemeClr val="bg1"/>
                </a:solidFill>
                <a:latin typeface="Franklin Gothic Demi Cond" panose="020B0706030402020204" pitchFamily="34" charset="0"/>
              </a:rPr>
            </a:br>
            <a:r>
              <a:rPr lang="hu-HU" sz="4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Erős István és Budai Milán</a:t>
            </a:r>
          </a:p>
        </p:txBody>
      </p:sp>
    </p:spTree>
    <p:extLst>
      <p:ext uri="{BB962C8B-B14F-4D97-AF65-F5344CB8AC3E}">
        <p14:creationId xmlns:p14="http://schemas.microsoft.com/office/powerpoint/2010/main" val="308669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mit változtatnánk?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 Milán: A rabok kaphatnának 1-2 óra szünetet a "börtön kertben" illetve a rabtartókat néha éheztetném hogy meg nézzem mit reagálnak ha ők se jutnak meg felelő ételhez. Ezen kívül én, mint a kísérlet vezetője rendszeresen járnék el a börtönből hogy tiszta fejjel tudjak gondolkozni.</a:t>
            </a:r>
          </a:p>
          <a:p>
            <a:r>
              <a:rPr lang="hu-HU" dirty="0"/>
              <a:t>István: A jutalmat felemelném 30 dollárra, ezen kívül a rabok kaphatnának szünetet.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517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Következtetés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Zimbardo</a:t>
            </a:r>
            <a:r>
              <a:rPr lang="hu-HU" dirty="0"/>
              <a:t> ezzel a kísérlettel az agressziót és az emberek viselkedését vizsgálta.</a:t>
            </a:r>
          </a:p>
          <a:p>
            <a:r>
              <a:rPr lang="hu-HU" dirty="0"/>
              <a:t>„milyen szimulált helyzetben az ember?”. Fel veszi-e az adott körülményeket? Hajlandó együtt működni? </a:t>
            </a:r>
          </a:p>
          <a:p>
            <a:r>
              <a:rPr lang="hu-HU" dirty="0"/>
              <a:t>Ezen kívül még a tengerészgyalogság börtöneiben a rab és az őrök közötti összetűzésekre keresett magyarázatot </a:t>
            </a:r>
            <a:r>
              <a:rPr lang="hu-HU" dirty="0" err="1"/>
              <a:t>Zimbardo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941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Miért választottuk ezt a témát?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Én ( Erős István ) azért választottam ezt a témát mert ez érdekelt a legjobban.</a:t>
            </a:r>
            <a:br>
              <a:rPr lang="hu-HU" dirty="0"/>
            </a:br>
            <a:endParaRPr lang="hu-HU" dirty="0"/>
          </a:p>
          <a:p>
            <a:r>
              <a:rPr lang="hu-HU" dirty="0"/>
              <a:t>Én ( Budai Milán ) azért választottam ezt a témát mert </a:t>
            </a:r>
            <a:r>
              <a:rPr lang="hu-HU" dirty="0" err="1"/>
              <a:t>Zimbardo</a:t>
            </a:r>
            <a:r>
              <a:rPr lang="hu-HU" dirty="0"/>
              <a:t> munkássága számomra nagyon érdekes főleg ez a kísérlet, mivel itt az emberek reakcióját vizsgálják ki szimulált helyzetben, a kísérlet egyszerűnek tűnik de a pszichológiai része az nagyon össze tett, nekem ezért érdekes ez a téma!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8011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270F22-52BC-4991-BDE3-759218B5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kellemes napot mindenkinek!</a:t>
            </a:r>
          </a:p>
        </p:txBody>
      </p:sp>
      <p:pic>
        <p:nvPicPr>
          <p:cNvPr id="1026" name="Picture 2" descr="Kult: Philip Zimbardo cáfolja, hogy manipulálta a börtönkísérletét | hvg.hu">
            <a:extLst>
              <a:ext uri="{FF2B5EF4-FFF2-40B4-BE49-F238E27FC236}">
                <a16:creationId xmlns:a16="http://schemas.microsoft.com/office/drawing/2014/main" id="{AC6F47E2-4A89-40A0-8BDF-76FDFD42AD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104" y="2133600"/>
            <a:ext cx="8597617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kísérletnek a vezetője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090057"/>
            <a:ext cx="8915400" cy="3777622"/>
          </a:xfrm>
        </p:spPr>
        <p:txBody>
          <a:bodyPr/>
          <a:lstStyle/>
          <a:p>
            <a:r>
              <a:rPr lang="hu-HU" dirty="0"/>
              <a:t>A </a:t>
            </a:r>
            <a:r>
              <a:rPr lang="hu-HU" b="1" dirty="0" err="1"/>
              <a:t>Stanfordi</a:t>
            </a:r>
            <a:r>
              <a:rPr lang="hu-HU" b="1" dirty="0"/>
              <a:t> (Kiejtve: </a:t>
            </a:r>
            <a:r>
              <a:rPr lang="hu-HU" b="1" dirty="0" err="1"/>
              <a:t>sztenfordi</a:t>
            </a:r>
            <a:r>
              <a:rPr lang="hu-HU" b="1" dirty="0"/>
              <a:t>) börtönkísérlet</a:t>
            </a:r>
            <a:r>
              <a:rPr lang="hu-HU" dirty="0"/>
              <a:t> vagy a </a:t>
            </a:r>
            <a:r>
              <a:rPr lang="hu-HU" b="1" dirty="0" err="1"/>
              <a:t>Zimbardo</a:t>
            </a:r>
            <a:r>
              <a:rPr lang="hu-HU" b="1" dirty="0"/>
              <a:t>-féle börtönkísérletnek az alkotója Philip </a:t>
            </a:r>
            <a:r>
              <a:rPr lang="hu-HU" b="1" dirty="0" err="1"/>
              <a:t>Zimbardo</a:t>
            </a:r>
            <a:r>
              <a:rPr lang="hu-HU" b="1" dirty="0"/>
              <a:t>. 1933 március 23-án született (jelenleg: 90 éves) és még mindig tevékenykedik a pszichológiai körben.</a:t>
            </a:r>
            <a:br>
              <a:rPr lang="hu-HU" b="1" dirty="0"/>
            </a:br>
            <a:r>
              <a:rPr lang="hu-HU" b="1" dirty="0"/>
              <a:t>A foglalkozásai: Szociálpszichológus és egyetemi tanár.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888" y="3575223"/>
            <a:ext cx="2880712" cy="31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3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57F029-EB0A-4150-9253-FA14190E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Érdekesség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87D084-CB2D-4178-80F8-E3244B1E3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Zimbardo</a:t>
            </a:r>
            <a:r>
              <a:rPr lang="hu-HU" dirty="0"/>
              <a:t> azóta is foglalkozik pszichológiai kutatással, bár azóta megöregedett, 50-60 éveiben tartott előadásokat. </a:t>
            </a:r>
          </a:p>
          <a:p>
            <a:r>
              <a:rPr lang="hu-HU" dirty="0"/>
              <a:t>Járt itt is Budapesten 2017. május 25.-én. </a:t>
            </a:r>
          </a:p>
          <a:p>
            <a:r>
              <a:rPr lang="hu-HU" dirty="0"/>
              <a:t>Feleségével (Christina </a:t>
            </a:r>
            <a:r>
              <a:rPr lang="hu-HU" dirty="0" err="1"/>
              <a:t>Maslach</a:t>
            </a:r>
            <a:r>
              <a:rPr lang="hu-HU" dirty="0"/>
              <a:t>) együtt él New York-ban.</a:t>
            </a:r>
          </a:p>
        </p:txBody>
      </p:sp>
    </p:spTree>
    <p:extLst>
      <p:ext uri="{BB962C8B-B14F-4D97-AF65-F5344CB8AC3E}">
        <p14:creationId xmlns:p14="http://schemas.microsoft.com/office/powerpoint/2010/main" val="4835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Hányan voltak ebben a kísérletben?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Eredetileg 70 fiatal ember jelentkezett erre a kísérletre, ebből 24 lett be választva. </a:t>
            </a:r>
          </a:p>
          <a:p>
            <a:r>
              <a:rPr lang="hu-HU" dirty="0"/>
              <a:t>Az elvárás az volt hogy az alanyok: Fizikálisan és mentálisan is egészségesek legyenek.</a:t>
            </a:r>
          </a:p>
          <a:p>
            <a:r>
              <a:rPr lang="hu-HU" dirty="0"/>
              <a:t>A csoportot felosztották véletlenszerűen két egyenlő részre ``rabok`` és ``őrök`` szerepére.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774" y="3870387"/>
            <a:ext cx="5684837" cy="291347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1166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C5BD07-2878-4D0F-BAED-C7DDA7783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kísérlet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B6F920-F291-4D72-8256-436895037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kísérletben volt napi rend a  raboknak és az őröknek.</a:t>
            </a:r>
          </a:p>
          <a:p>
            <a:r>
              <a:rPr lang="hu-HU" dirty="0"/>
              <a:t>Az őrök </a:t>
            </a:r>
            <a:r>
              <a:rPr lang="hu-HU" dirty="0" err="1"/>
              <a:t>keki</a:t>
            </a:r>
            <a:r>
              <a:rPr lang="hu-HU" dirty="0"/>
              <a:t> színű ruhát választottak maguknak, ezen kívül gumi botot és bilincset kaptak.</a:t>
            </a:r>
          </a:p>
          <a:p>
            <a:r>
              <a:rPr lang="hu-HU" dirty="0"/>
              <a:t>A rabok börtön koszton éltek, nem mehettek ki, nem kommunikálhattak a külvilággal. Közülük 3 ember </a:t>
            </a:r>
            <a:r>
              <a:rPr lang="hu-HU" dirty="0" err="1"/>
              <a:t>traumatizálodott</a:t>
            </a:r>
            <a:r>
              <a:rPr lang="hu-HU" dirty="0"/>
              <a:t> ezért őket hazaengedték.</a:t>
            </a:r>
          </a:p>
          <a:p>
            <a:r>
              <a:rPr lang="hu-HU" dirty="0"/>
              <a:t>A kísérlet helyszíne: a Stanford egyetem alaksorában volt kialakítva egy börtön.</a:t>
            </a:r>
          </a:p>
          <a:p>
            <a:r>
              <a:rPr lang="hu-HU" dirty="0"/>
              <a:t>A rabokat a saját házukból szállítottak el fejükön egy papír zsákkal, mikor megérkeztek a rabokat levetkőztették és lefürdették.</a:t>
            </a:r>
          </a:p>
          <a:p>
            <a:r>
              <a:rPr lang="hu-HU" dirty="0"/>
              <a:t>Ezek után mindenki ment a saját cellájába.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277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B5AF98-A3B6-465F-A5A1-7807C1AF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börtön fellázadás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1418AE-B487-4958-B7DF-34301009E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534433"/>
            <a:ext cx="8915400" cy="3590794"/>
          </a:xfrm>
        </p:spPr>
        <p:txBody>
          <a:bodyPr>
            <a:noAutofit/>
          </a:bodyPr>
          <a:lstStyle/>
          <a:p>
            <a:r>
              <a:rPr lang="hu-HU" sz="2400" dirty="0"/>
              <a:t>Az első viszonylag eseménytelen nap után a második napon egy lázadás tört ki. </a:t>
            </a:r>
          </a:p>
          <a:p>
            <a:r>
              <a:rPr lang="hu-HU" sz="2400" dirty="0"/>
              <a:t>Az őrök önkéntes túlórát vállalva dolgoztak azon, hogy megtörjék a lázadást, a kutatók közvetlen felügyelete nélkül.</a:t>
            </a:r>
          </a:p>
          <a:p>
            <a:r>
              <a:rPr lang="hu-HU" sz="2400" dirty="0"/>
              <a:t>A délutáni és az éjszakai műszak őrei együttes erővel, botjaikat és egy poroltót használva le tudták gyűrni a magukat a cellájukban elbarikádozó rabok ellenállását.</a:t>
            </a:r>
            <a:br>
              <a:rPr lang="hu-HU" sz="2400" dirty="0"/>
            </a:br>
            <a:br>
              <a:rPr lang="hu-HU" sz="2000" dirty="0"/>
            </a:b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6868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szigoritások a börtön fellázadás után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/>
              <a:t>Az első dolog amit az őrök csináltak a fellázadás után az volt, hogy:</a:t>
            </a:r>
            <a:br>
              <a:rPr lang="hu-HU" sz="2400" dirty="0"/>
            </a:br>
            <a:br>
              <a:rPr lang="hu-HU" sz="2400" dirty="0"/>
            </a:br>
            <a:r>
              <a:rPr lang="hu-HU" sz="2400" dirty="0"/>
              <a:t>1.Közéjük raktak ’’besúgókat’’ akik elmondtak bármi rosszat az őröknek</a:t>
            </a:r>
            <a:br>
              <a:rPr lang="hu-HU" sz="2400" dirty="0"/>
            </a:br>
            <a:br>
              <a:rPr lang="hu-HU" sz="2400" dirty="0"/>
            </a:br>
            <a:r>
              <a:rPr lang="hu-HU" sz="2400" dirty="0"/>
              <a:t>2.</a:t>
            </a:r>
            <a:r>
              <a:rPr lang="hu-HU" dirty="0"/>
              <a:t> </a:t>
            </a:r>
            <a:r>
              <a:rPr lang="hu-HU" sz="2400" dirty="0"/>
              <a:t>Az őrök egyre gyakrabban és egyre hosszabb ideig rendeztek úgynevezett „névsorolvasásokat”.</a:t>
            </a:r>
            <a:br>
              <a:rPr lang="hu-HU" sz="2400" dirty="0"/>
            </a:br>
            <a:br>
              <a:rPr lang="hu-HU" sz="2400" dirty="0"/>
            </a:br>
            <a:r>
              <a:rPr lang="hu-HU" sz="2400" dirty="0"/>
              <a:t>3. Este 10 után megtagadták hogy a rabok mosdóba mehessenek.</a:t>
            </a:r>
          </a:p>
        </p:txBody>
      </p:sp>
    </p:spTree>
    <p:extLst>
      <p:ext uri="{BB962C8B-B14F-4D97-AF65-F5344CB8AC3E}">
        <p14:creationId xmlns:p14="http://schemas.microsoft.com/office/powerpoint/2010/main" val="409378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Mire számítottak?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Zimbardo</a:t>
            </a:r>
            <a:r>
              <a:rPr lang="hu-HU" dirty="0"/>
              <a:t> 2 hetesre tervezte a kísérletet.</a:t>
            </a:r>
          </a:p>
          <a:p>
            <a:r>
              <a:rPr lang="hu-HU" dirty="0" err="1"/>
              <a:t>Zimbardo</a:t>
            </a:r>
            <a:r>
              <a:rPr lang="hu-HU" dirty="0"/>
              <a:t> elképzelése szerint a kísérlet alatt ő meg tudja őrizni a pszichológus és objektív kísérletvezető szerepet.</a:t>
            </a:r>
          </a:p>
          <a:p>
            <a:r>
              <a:rPr lang="hu-HU" dirty="0"/>
              <a:t>Mindenki állította, hogy nem fog ki esni a szerepéből.</a:t>
            </a: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667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lett valójában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kísérletet 1971. augusztus 20-án le kellet állítani, mivel mindenki kiesett a szerepből.</a:t>
            </a:r>
          </a:p>
          <a:p>
            <a:r>
              <a:rPr lang="hu-HU" dirty="0" err="1"/>
              <a:t>Zimbardo</a:t>
            </a:r>
            <a:r>
              <a:rPr lang="hu-HU" dirty="0"/>
              <a:t> át vette a börtön igazgató titulust.</a:t>
            </a:r>
          </a:p>
          <a:p>
            <a:r>
              <a:rPr lang="hu-HU" dirty="0"/>
              <a:t>Azért is kellett leállítani a kísérletet, mert az őrök parancsokat kezdtek osztogatni és a rabok pedig lázongásba és tiltakozásba kezdtek.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263934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</TotalTime>
  <Words>658</Words>
  <Application>Microsoft Office PowerPoint</Application>
  <PresentationFormat>Szélesvásznú</PresentationFormat>
  <Paragraphs>44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1" baseType="lpstr">
      <vt:lpstr>Arial</vt:lpstr>
      <vt:lpstr>Bahnschrift Condensed</vt:lpstr>
      <vt:lpstr>Bahnschrift SemiBold</vt:lpstr>
      <vt:lpstr>Century Gothic</vt:lpstr>
      <vt:lpstr>Franklin Gothic Demi Cond</vt:lpstr>
      <vt:lpstr>Franklin Gothic Heavy</vt:lpstr>
      <vt:lpstr>Wingdings 3</vt:lpstr>
      <vt:lpstr>Szálak</vt:lpstr>
      <vt:lpstr>A Stanfordi Börtönkísérlet</vt:lpstr>
      <vt:lpstr>A kísérletnek a vezetője</vt:lpstr>
      <vt:lpstr>Érdekesség</vt:lpstr>
      <vt:lpstr>Hányan voltak ebben a kísérletben?</vt:lpstr>
      <vt:lpstr>A kísérlet</vt:lpstr>
      <vt:lpstr>A börtön fellázadás</vt:lpstr>
      <vt:lpstr>A szigoritások a börtön fellázadás után</vt:lpstr>
      <vt:lpstr>Mire számítottak?</vt:lpstr>
      <vt:lpstr>Mi lett valójában</vt:lpstr>
      <vt:lpstr>Mi mit változtatnánk?</vt:lpstr>
      <vt:lpstr>Következtetés </vt:lpstr>
      <vt:lpstr>Miért választottuk ezt a témát?</vt:lpstr>
      <vt:lpstr>További kellemes napot mindenkinek!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Stanfordi Börtönkisérlet</dc:title>
  <dc:creator>Istvanka</dc:creator>
  <cp:lastModifiedBy>Éva Nagy</cp:lastModifiedBy>
  <cp:revision>34</cp:revision>
  <dcterms:created xsi:type="dcterms:W3CDTF">2024-01-02T10:27:10Z</dcterms:created>
  <dcterms:modified xsi:type="dcterms:W3CDTF">2024-01-05T11:18:54Z</dcterms:modified>
</cp:coreProperties>
</file>