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120462B-B6E1-43B7-A577-12B6DC06F1E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D4E614-9356-FBE8-6654-E140FDBD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2D0FB88-2FF1-9389-E1A0-C00201457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BD2F1E-3A51-B231-764F-B50BED02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12261B-9C2D-FE53-0F89-3949E2A3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6AC1C2-6B9F-4D27-8424-4DA4EE68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6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BDD6C1-600A-BD57-A5D9-7006AE1E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23FF1B3-3A60-DE71-31D3-C8FA5807A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B0348E-F74B-3F68-4AAE-CBF8F7D1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79419F-80B6-A32F-1299-BCC811F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045B0E-FAC5-285D-44F2-196B2BE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49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C6648D3-5847-CB93-BBB7-A4A3021C7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A0E009C-F7A1-7784-EB4D-0538B1432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D8F494-CD27-77E8-BF25-8F123B9B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5FA684-AF61-39F4-3EFA-859C9CFE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029BC9-4279-2903-EE05-8360C269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1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3EDB9F-D94C-3919-DD7B-02F30945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DDCD4F-4A7F-8424-33C5-F3B3F1629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9EBC70-0FFD-70EF-8D4F-09CAACAF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A639FA-1973-FA29-DB3C-9DF7B6CE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53C75C-87EB-1FA6-962C-43F5F401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91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20D4C1-6036-2B4E-47DD-F25EC9E5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9D1E0E4-F2C0-98C9-30D1-A60E4164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58C18E-BA4F-EA79-8FEA-FD7C466B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A3918E-351B-6398-FA39-1DAD1B7E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264155-6680-36FB-4785-D402827F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62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0CC322-CA96-62C0-0A5C-572E98F4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89DA4C-94B2-0EF5-CFAA-3FD253745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D282E3C-9747-ED95-C157-623734420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41A80A7-D1A9-B836-1F78-406E0817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6536E77-2E2C-FEEA-D769-A31530A6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0B19BE9-3F57-DAAE-DC86-749C4211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98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2CDD80-9B7D-857A-16AE-51E447A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3E2CC38-9617-483B-9F74-50DEFB6BE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3E59DEC-8929-0413-26DA-4514A7E48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A895A2-8CE2-BC9F-5A00-F760F0930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E6F2BC-FF72-8FCD-DCAB-087600F4B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B13FA19-2F6B-077A-AE5B-9B2A6418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C8A791D-3063-3479-3540-CCE9B3D1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2DA41E4-BFC8-1D59-9C9F-C70A3B61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0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6C3C15-21B3-67D2-2DD7-18CAD164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062158A-838F-F599-6C0E-E79FDC51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96F8A2A-7744-C96B-4B38-43B1BFCC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CC9EA1D-1834-9211-AB85-101AC286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5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CDEF5F7-F315-ED26-076F-D9E00E32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F0A8B6D-63F9-0B84-A145-E8DB5BCF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A843774-1299-59B1-3A2F-24DC8CD4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48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A1C5CD-0DC1-EA99-586F-E479DE62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E03139-6E29-34E1-EF60-17859BC0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E745AE1-3F7E-B499-FE4E-8A54C2774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8784D3-F342-DCF1-3893-55FEF714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AC9AE46-E18B-FDE5-1CF0-CA21EE61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EB59685-6EFC-F359-7D15-D520F373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79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E2785-44F9-8E2C-16D9-0D622712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4EFB6B8-3C9C-37E6-221A-03BEB8C9A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751285E-D746-ACB3-70BE-A188C056C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D5CBAF7-0EC0-4AF6-3607-719E05EB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B287650-A687-13CF-5931-9A6E0D3E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16B31F5-1C90-13A0-F7F0-47508DE5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93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8907636-C096-ADF5-4F94-3DF847C9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145AEE0-C12E-058F-D8EF-DB8901253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2E0E50-7402-F4BE-4F78-88E16A9C4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7CC5-D54F-4279-BAF7-2DE296598FA7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01E9B77-8123-33F2-1A8F-FB55CB214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7687C1-3EBE-3B2F-5A96-240128897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7224-5A69-406E-B001-4B829CFCB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54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556048E-CE2A-D0E5-3187-D326BD067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hu-HU" sz="5600"/>
              <a:t>Kik „rejtőznek” a mértékegységek nevei mögött?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6DC5DFB-B90B-ABA1-B71B-90518FC39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3839135"/>
            <a:ext cx="5561938" cy="2751183"/>
          </a:xfrm>
        </p:spPr>
        <p:txBody>
          <a:bodyPr>
            <a:noAutofit/>
          </a:bodyPr>
          <a:lstStyle/>
          <a:p>
            <a:r>
              <a:rPr lang="hu-HU" sz="1800" b="1" dirty="0"/>
              <a:t>Projektvezető: </a:t>
            </a:r>
            <a:r>
              <a:rPr lang="hu-HU" sz="1800" b="1" dirty="0" err="1"/>
              <a:t>Bellon</a:t>
            </a:r>
            <a:r>
              <a:rPr lang="hu-HU" sz="1800" b="1" dirty="0"/>
              <a:t> Edit</a:t>
            </a:r>
          </a:p>
          <a:p>
            <a:r>
              <a:rPr lang="hu-HU" sz="1800" b="1" dirty="0"/>
              <a:t>Projekttagok: </a:t>
            </a:r>
            <a:r>
              <a:rPr lang="hu-HU" sz="1800" b="1" dirty="0" err="1"/>
              <a:t>Bartis</a:t>
            </a:r>
            <a:r>
              <a:rPr lang="hu-HU" sz="1800" b="1" dirty="0"/>
              <a:t> Szabin</a:t>
            </a:r>
          </a:p>
          <a:p>
            <a:r>
              <a:rPr lang="hu-HU" sz="1800" b="1" dirty="0"/>
              <a:t>Brecska Levente</a:t>
            </a:r>
          </a:p>
          <a:p>
            <a:r>
              <a:rPr lang="hu-HU" sz="1800" b="1" dirty="0" err="1"/>
              <a:t>Leéb</a:t>
            </a:r>
            <a:r>
              <a:rPr lang="hu-HU" sz="1800" b="1" dirty="0"/>
              <a:t> Levente</a:t>
            </a:r>
          </a:p>
          <a:p>
            <a:r>
              <a:rPr lang="hu-HU" sz="1800" b="1" dirty="0"/>
              <a:t>Nagy Ferenc</a:t>
            </a:r>
          </a:p>
          <a:p>
            <a:r>
              <a:rPr lang="hu-HU" sz="1800" b="1" dirty="0" err="1"/>
              <a:t>Paládi</a:t>
            </a:r>
            <a:r>
              <a:rPr lang="hu-HU" sz="1800" b="1" dirty="0"/>
              <a:t> Patrik</a:t>
            </a:r>
          </a:p>
          <a:p>
            <a:r>
              <a:rPr lang="hu-HU" sz="1800" b="1" dirty="0"/>
              <a:t>Szél Levente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FE430E-5364-5963-4EB9-F2218A5C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Michael Faraday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(Newington Butts, 1791. szeptember 22. – Hampton Court, 1867. augusztus 25.) angol fizikus és kémikus</a:t>
            </a:r>
            <a:b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E8B391-1962-B149-F2AD-EBD99BA81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 err="1"/>
              <a:t>Munkássága</a:t>
            </a:r>
            <a:r>
              <a:rPr lang="en-US" sz="1700" dirty="0"/>
              <a:t>:</a:t>
            </a:r>
          </a:p>
          <a:p>
            <a:pPr marL="0" indent="0">
              <a:buNone/>
            </a:pPr>
            <a:r>
              <a:rPr lang="hu-HU" sz="1700" dirty="0"/>
              <a:t>  </a:t>
            </a:r>
            <a:r>
              <a:rPr lang="en-US" sz="1700" dirty="0" err="1"/>
              <a:t>Felfedezései</a:t>
            </a:r>
            <a:r>
              <a:rPr lang="en-US" sz="1700" dirty="0"/>
              <a:t> </a:t>
            </a:r>
            <a:r>
              <a:rPr lang="en-US" sz="1700" dirty="0" err="1"/>
              <a:t>alapvető</a:t>
            </a:r>
            <a:r>
              <a:rPr lang="en-US" sz="1700" dirty="0"/>
              <a:t> </a:t>
            </a:r>
            <a:r>
              <a:rPr lang="en-US" sz="1700" dirty="0" err="1"/>
              <a:t>fontosságúak</a:t>
            </a:r>
            <a:r>
              <a:rPr lang="en-US" sz="1700" dirty="0"/>
              <a:t> </a:t>
            </a:r>
            <a:r>
              <a:rPr lang="en-US" sz="1700" dirty="0" err="1"/>
              <a:t>voltak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elektromosság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mágnesesség</a:t>
            </a:r>
            <a:r>
              <a:rPr lang="en-US" sz="1700" dirty="0"/>
              <a:t> </a:t>
            </a:r>
            <a:r>
              <a:rPr lang="en-US" sz="1700" dirty="0" err="1"/>
              <a:t>területén</a:t>
            </a:r>
            <a:r>
              <a:rPr lang="en-US" sz="1700" dirty="0"/>
              <a:t>,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hozzájárultak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elektrotechnika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modern </a:t>
            </a:r>
            <a:r>
              <a:rPr lang="en-US" sz="1700" dirty="0" err="1"/>
              <a:t>fizika</a:t>
            </a:r>
            <a:r>
              <a:rPr lang="en-US" sz="1700" dirty="0"/>
              <a:t> </a:t>
            </a:r>
            <a:r>
              <a:rPr lang="en-US" sz="1700" dirty="0" err="1"/>
              <a:t>fejlődéséhez</a:t>
            </a:r>
            <a:r>
              <a:rPr lang="en-US" sz="1700" dirty="0"/>
              <a:t>. </a:t>
            </a:r>
            <a:r>
              <a:rPr lang="en-US" sz="1700" dirty="0" err="1"/>
              <a:t>Róla</a:t>
            </a:r>
            <a:r>
              <a:rPr lang="en-US" sz="1700" dirty="0"/>
              <a:t> </a:t>
            </a:r>
            <a:r>
              <a:rPr lang="en-US" sz="1700" dirty="0" err="1"/>
              <a:t>kapta</a:t>
            </a:r>
            <a:r>
              <a:rPr lang="en-US" sz="1700" dirty="0"/>
              <a:t> </a:t>
            </a:r>
            <a:r>
              <a:rPr lang="en-US" sz="1700" dirty="0" err="1"/>
              <a:t>nevét</a:t>
            </a:r>
            <a:r>
              <a:rPr lang="en-US" sz="1700" dirty="0"/>
              <a:t>: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árnyékolástechnikai</a:t>
            </a:r>
            <a:r>
              <a:rPr lang="en-US" sz="1700" dirty="0"/>
              <a:t> Faraday- </a:t>
            </a:r>
            <a:r>
              <a:rPr lang="en-US" sz="1700" dirty="0" err="1"/>
              <a:t>kalitka</a:t>
            </a:r>
            <a:r>
              <a:rPr lang="en-US" sz="1700" dirty="0"/>
              <a:t> (</a:t>
            </a:r>
            <a:r>
              <a:rPr lang="en-US" sz="1700" dirty="0" err="1"/>
              <a:t>elektromágneses</a:t>
            </a:r>
            <a:r>
              <a:rPr lang="en-US" sz="1700" dirty="0"/>
              <a:t> </a:t>
            </a:r>
            <a:r>
              <a:rPr lang="en-US" sz="1700" dirty="0" err="1"/>
              <a:t>hatást</a:t>
            </a:r>
            <a:r>
              <a:rPr lang="en-US" sz="1700" dirty="0"/>
              <a:t> </a:t>
            </a:r>
            <a:r>
              <a:rPr lang="en-US" sz="1700" dirty="0" err="1"/>
              <a:t>kizáró</a:t>
            </a:r>
            <a:r>
              <a:rPr lang="en-US" sz="1700" dirty="0"/>
              <a:t> </a:t>
            </a:r>
            <a:r>
              <a:rPr lang="en-US" sz="1700" dirty="0" err="1"/>
              <a:t>tér</a:t>
            </a:r>
            <a:r>
              <a:rPr lang="en-US" sz="1700" dirty="0"/>
              <a:t>); a </a:t>
            </a:r>
            <a:r>
              <a:rPr lang="en-US" sz="1700" dirty="0" err="1"/>
              <a:t>kapacitás</a:t>
            </a:r>
            <a:r>
              <a:rPr lang="en-US" sz="1700" dirty="0"/>
              <a:t> SI </a:t>
            </a:r>
            <a:r>
              <a:rPr lang="en-US" sz="1700" dirty="0" err="1"/>
              <a:t>egysége</a:t>
            </a:r>
            <a:r>
              <a:rPr lang="en-US" sz="1700" dirty="0"/>
              <a:t>, a farad; </a:t>
            </a:r>
            <a:r>
              <a:rPr lang="en-US" sz="1700" dirty="0" err="1"/>
              <a:t>valamint</a:t>
            </a:r>
            <a:r>
              <a:rPr lang="en-US" sz="1700" dirty="0"/>
              <a:t> a Faraday-</a:t>
            </a:r>
            <a:r>
              <a:rPr lang="en-US" sz="1700" dirty="0" err="1"/>
              <a:t>állandó</a:t>
            </a:r>
            <a:r>
              <a:rPr lang="en-US" sz="1700" dirty="0"/>
              <a:t>, </a:t>
            </a:r>
            <a:r>
              <a:rPr lang="en-US" sz="1700" dirty="0" err="1"/>
              <a:t>ami</a:t>
            </a:r>
            <a:r>
              <a:rPr lang="en-US" sz="1700" dirty="0"/>
              <a:t> </a:t>
            </a:r>
            <a:r>
              <a:rPr lang="en-US" sz="1700" dirty="0" err="1"/>
              <a:t>egy</a:t>
            </a:r>
            <a:r>
              <a:rPr lang="en-US" sz="1700" dirty="0"/>
              <a:t> </a:t>
            </a:r>
            <a:r>
              <a:rPr lang="en-US" sz="1700" dirty="0" err="1"/>
              <a:t>mól</a:t>
            </a:r>
            <a:r>
              <a:rPr lang="en-US" sz="1700" dirty="0"/>
              <a:t> </a:t>
            </a:r>
            <a:r>
              <a:rPr lang="en-US" sz="1700" dirty="0" err="1"/>
              <a:t>elektron</a:t>
            </a:r>
            <a:r>
              <a:rPr lang="en-US" sz="1700" dirty="0"/>
              <a:t> </a:t>
            </a:r>
            <a:r>
              <a:rPr lang="en-US" sz="1700" dirty="0" err="1"/>
              <a:t>töltése</a:t>
            </a:r>
            <a:r>
              <a:rPr lang="en-US" sz="1700" dirty="0"/>
              <a:t>. Faraday </a:t>
            </a:r>
            <a:r>
              <a:rPr lang="en-US" sz="1700" dirty="0" err="1"/>
              <a:t>kémiai</a:t>
            </a:r>
            <a:r>
              <a:rPr lang="en-US" sz="1700" dirty="0"/>
              <a:t> </a:t>
            </a:r>
            <a:r>
              <a:rPr lang="en-US" sz="1700" dirty="0" err="1"/>
              <a:t>eredményei</a:t>
            </a:r>
            <a:r>
              <a:rPr lang="en-US" sz="1700" dirty="0"/>
              <a:t> is </a:t>
            </a:r>
            <a:r>
              <a:rPr lang="en-US" sz="1700" dirty="0" err="1"/>
              <a:t>jelentősek</a:t>
            </a:r>
            <a:r>
              <a:rPr lang="en-US" sz="1700" dirty="0"/>
              <a:t>. </a:t>
            </a:r>
            <a:r>
              <a:rPr lang="en-US" sz="1700" dirty="0" err="1"/>
              <a:t>Felfedezte</a:t>
            </a:r>
            <a:r>
              <a:rPr lang="en-US" sz="1700" dirty="0"/>
              <a:t> a </a:t>
            </a:r>
            <a:r>
              <a:rPr lang="en-US" sz="1700" dirty="0" err="1"/>
              <a:t>benzolt</a:t>
            </a:r>
            <a:r>
              <a:rPr lang="en-US" sz="1700" dirty="0"/>
              <a:t>, a </a:t>
            </a:r>
            <a:r>
              <a:rPr lang="en-US" sz="1700" dirty="0" err="1"/>
              <a:t>cseppfolyós</a:t>
            </a:r>
            <a:r>
              <a:rPr lang="en-US" sz="1700" dirty="0"/>
              <a:t> </a:t>
            </a:r>
            <a:r>
              <a:rPr lang="en-US" sz="1700" dirty="0" err="1"/>
              <a:t>gázok</a:t>
            </a:r>
            <a:r>
              <a:rPr lang="en-US" sz="1700" dirty="0"/>
              <a:t> </a:t>
            </a:r>
            <a:r>
              <a:rPr lang="en-US" sz="1700" dirty="0" err="1"/>
              <a:t>közül</a:t>
            </a:r>
            <a:r>
              <a:rPr lang="en-US" sz="1700" dirty="0"/>
              <a:t> </a:t>
            </a:r>
            <a:r>
              <a:rPr lang="en-US" sz="1700" dirty="0" err="1"/>
              <a:t>pedig</a:t>
            </a:r>
            <a:r>
              <a:rPr lang="en-US" sz="1700" dirty="0"/>
              <a:t> a </a:t>
            </a:r>
            <a:r>
              <a:rPr lang="en-US" sz="1700" dirty="0" err="1"/>
              <a:t>klórt</a:t>
            </a:r>
            <a:r>
              <a:rPr lang="en-US" sz="1700" dirty="0"/>
              <a:t>. Ő </a:t>
            </a:r>
            <a:r>
              <a:rPr lang="en-US" sz="1700" dirty="0" err="1"/>
              <a:t>találta</a:t>
            </a:r>
            <a:r>
              <a:rPr lang="en-US" sz="1700" dirty="0"/>
              <a:t> </a:t>
            </a:r>
            <a:r>
              <a:rPr lang="en-US" sz="1700" dirty="0" err="1"/>
              <a:t>fel</a:t>
            </a:r>
            <a:r>
              <a:rPr lang="en-US" sz="1700" dirty="0"/>
              <a:t> a Bunsen </a:t>
            </a:r>
            <a:r>
              <a:rPr lang="en-US" sz="1700" dirty="0" err="1"/>
              <a:t>égőt</a:t>
            </a:r>
            <a:r>
              <a:rPr lang="en-US" sz="1700" dirty="0"/>
              <a:t> is.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CF98369A-D313-7535-31A0-BD272EC65F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2236" y="867064"/>
            <a:ext cx="3786592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2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65BB15-BB01-86A5-AC9D-E5C9754C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 Henry</a:t>
            </a:r>
            <a:br>
              <a:rPr lang="en-US" sz="25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(Albany, New York, 1797. December 17. – Washington, 1878. május 13.) amerikai tudós, fizikus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319170E7-A411-5D79-3351-0B973B8AE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Munkássága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hu-HU" sz="1400" dirty="0"/>
              <a:t>  </a:t>
            </a:r>
            <a:r>
              <a:rPr lang="en-US" sz="1400" dirty="0"/>
              <a:t>Joseph Henry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elektromágnesességgel</a:t>
            </a:r>
            <a:r>
              <a:rPr lang="en-US" sz="1400" dirty="0"/>
              <a:t> </a:t>
            </a:r>
            <a:r>
              <a:rPr lang="en-US" sz="1400" dirty="0" err="1"/>
              <a:t>folytatott</a:t>
            </a:r>
            <a:r>
              <a:rPr lang="en-US" sz="1400" dirty="0"/>
              <a:t> </a:t>
            </a:r>
            <a:r>
              <a:rPr lang="en-US" sz="1400" dirty="0" err="1"/>
              <a:t>viszonya</a:t>
            </a:r>
            <a:r>
              <a:rPr lang="en-US" sz="1400" dirty="0"/>
              <a:t> </a:t>
            </a:r>
            <a:r>
              <a:rPr lang="en-US" sz="1400" dirty="0" err="1"/>
              <a:t>során</a:t>
            </a:r>
            <a:r>
              <a:rPr lang="en-US" sz="1400" dirty="0"/>
              <a:t> </a:t>
            </a:r>
            <a:r>
              <a:rPr lang="en-US" sz="1400" dirty="0" err="1"/>
              <a:t>elősegítette</a:t>
            </a:r>
            <a:r>
              <a:rPr lang="en-US" sz="1400" dirty="0"/>
              <a:t> </a:t>
            </a:r>
            <a:r>
              <a:rPr lang="en-US" sz="1400" dirty="0" err="1"/>
              <a:t>magát</a:t>
            </a:r>
            <a:r>
              <a:rPr lang="en-US" sz="1400" dirty="0"/>
              <a:t> a </a:t>
            </a:r>
            <a:r>
              <a:rPr lang="en-US" sz="1400" dirty="0" err="1"/>
              <a:t>tudományágat</a:t>
            </a:r>
            <a:r>
              <a:rPr lang="en-US" sz="1400" dirty="0"/>
              <a:t> </a:t>
            </a:r>
            <a:r>
              <a:rPr lang="en-US" sz="1400" dirty="0" err="1"/>
              <a:t>kifejlődni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azt</a:t>
            </a:r>
            <a:r>
              <a:rPr lang="en-US" sz="1400" dirty="0"/>
              <a:t> </a:t>
            </a:r>
            <a:r>
              <a:rPr lang="en-US" sz="1400" dirty="0" err="1"/>
              <a:t>megalapozni</a:t>
            </a:r>
            <a:r>
              <a:rPr lang="en-US" sz="1400" dirty="0"/>
              <a:t>. Az </a:t>
            </a:r>
            <a:r>
              <a:rPr lang="en-US" sz="1400" dirty="0" err="1"/>
              <a:t>első</a:t>
            </a:r>
            <a:r>
              <a:rPr lang="en-US" sz="1400" dirty="0"/>
              <a:t> </a:t>
            </a:r>
            <a:r>
              <a:rPr lang="en-US" sz="1400" dirty="0" err="1"/>
              <a:t>komolyabb</a:t>
            </a:r>
            <a:r>
              <a:rPr lang="en-US" sz="1400" dirty="0"/>
              <a:t> </a:t>
            </a:r>
            <a:r>
              <a:rPr lang="en-US" sz="1400" dirty="0" err="1"/>
              <a:t>mágneses</a:t>
            </a:r>
            <a:r>
              <a:rPr lang="en-US" sz="1400" dirty="0"/>
              <a:t> </a:t>
            </a:r>
            <a:r>
              <a:rPr lang="en-US" sz="1400" dirty="0" err="1"/>
              <a:t>publikációja</a:t>
            </a:r>
            <a:r>
              <a:rPr lang="en-US" sz="1400" dirty="0"/>
              <a:t> a </a:t>
            </a:r>
            <a:r>
              <a:rPr lang="en-US" sz="1400" dirty="0" err="1"/>
              <a:t>galvánáramról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annak</a:t>
            </a:r>
            <a:r>
              <a:rPr lang="en-US" sz="1400" dirty="0"/>
              <a:t> </a:t>
            </a:r>
            <a:r>
              <a:rPr lang="en-US" sz="1400" dirty="0" err="1"/>
              <a:t>működéséről</a:t>
            </a:r>
            <a:r>
              <a:rPr lang="en-US" sz="1400" dirty="0"/>
              <a:t> </a:t>
            </a:r>
            <a:r>
              <a:rPr lang="en-US" sz="1400" dirty="0" err="1"/>
              <a:t>szólt</a:t>
            </a:r>
            <a:r>
              <a:rPr lang="en-US" sz="1400" dirty="0"/>
              <a:t>. </a:t>
            </a:r>
            <a:r>
              <a:rPr lang="en-US" sz="1400" dirty="0" err="1"/>
              <a:t>Később</a:t>
            </a:r>
            <a:r>
              <a:rPr lang="en-US" sz="1400" dirty="0"/>
              <a:t> </a:t>
            </a:r>
            <a:r>
              <a:rPr lang="en-US" sz="1400" dirty="0" err="1"/>
              <a:t>ezt</a:t>
            </a:r>
            <a:r>
              <a:rPr lang="en-US" sz="1400" dirty="0"/>
              <a:t> </a:t>
            </a:r>
            <a:r>
              <a:rPr lang="en-US" sz="1400" dirty="0" err="1"/>
              <a:t>folytatva</a:t>
            </a:r>
            <a:r>
              <a:rPr lang="en-US" sz="1400" dirty="0"/>
              <a:t> </a:t>
            </a:r>
            <a:r>
              <a:rPr lang="en-US" sz="1400" dirty="0" err="1"/>
              <a:t>Sillima’s</a:t>
            </a:r>
            <a:r>
              <a:rPr lang="en-US" sz="1400" dirty="0"/>
              <a:t> Journal </a:t>
            </a:r>
            <a:r>
              <a:rPr lang="en-US" sz="1400" dirty="0" err="1"/>
              <a:t>nevezetű</a:t>
            </a:r>
            <a:r>
              <a:rPr lang="en-US" sz="1400" dirty="0"/>
              <a:t> </a:t>
            </a:r>
            <a:r>
              <a:rPr lang="en-US" sz="1400" dirty="0" err="1"/>
              <a:t>folyóiratban</a:t>
            </a:r>
            <a:r>
              <a:rPr lang="en-US" sz="1400" dirty="0"/>
              <a:t> </a:t>
            </a:r>
            <a:r>
              <a:rPr lang="en-US" sz="1400" dirty="0" err="1"/>
              <a:t>már</a:t>
            </a:r>
            <a:r>
              <a:rPr lang="en-US" sz="1400" dirty="0"/>
              <a:t> </a:t>
            </a:r>
            <a:r>
              <a:rPr lang="en-US" sz="1400" dirty="0" err="1"/>
              <a:t>arra</a:t>
            </a:r>
            <a:r>
              <a:rPr lang="en-US" sz="1400" dirty="0"/>
              <a:t> </a:t>
            </a:r>
            <a:r>
              <a:rPr lang="en-US" sz="1400" dirty="0" err="1"/>
              <a:t>tendált</a:t>
            </a:r>
            <a:r>
              <a:rPr lang="en-US" sz="1400" dirty="0"/>
              <a:t>, </a:t>
            </a:r>
            <a:r>
              <a:rPr lang="en-US" sz="1400" dirty="0" err="1"/>
              <a:t>hogy</a:t>
            </a:r>
            <a:r>
              <a:rPr lang="en-US" sz="1400" dirty="0"/>
              <a:t> </a:t>
            </a:r>
            <a:r>
              <a:rPr lang="en-US" sz="1400" dirty="0" err="1"/>
              <a:t>nagyobb</a:t>
            </a:r>
            <a:r>
              <a:rPr lang="en-US" sz="1400" dirty="0"/>
              <a:t> </a:t>
            </a:r>
            <a:r>
              <a:rPr lang="en-US" sz="1400" dirty="0" err="1"/>
              <a:t>mágnesességet</a:t>
            </a:r>
            <a:r>
              <a:rPr lang="en-US" sz="1400" dirty="0"/>
              <a:t> </a:t>
            </a:r>
            <a:r>
              <a:rPr lang="en-US" sz="1400" dirty="0" err="1"/>
              <a:t>érjen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kis</a:t>
            </a:r>
            <a:r>
              <a:rPr lang="en-US" sz="1400" dirty="0"/>
              <a:t> </a:t>
            </a:r>
            <a:r>
              <a:rPr lang="en-US" sz="1400" dirty="0" err="1"/>
              <a:t>elemekkel</a:t>
            </a:r>
            <a:r>
              <a:rPr lang="en-US" sz="1400" dirty="0"/>
              <a:t>. (1831). </a:t>
            </a:r>
            <a:r>
              <a:rPr lang="en-US" sz="1400" dirty="0" err="1"/>
              <a:t>Ugyanebben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évben</a:t>
            </a:r>
            <a:r>
              <a:rPr lang="en-US" sz="1400" dirty="0"/>
              <a:t> </a:t>
            </a:r>
            <a:r>
              <a:rPr lang="en-US" sz="1400" dirty="0" err="1"/>
              <a:t>megalkotta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elektromos</a:t>
            </a:r>
            <a:r>
              <a:rPr lang="en-US" sz="1400" dirty="0"/>
              <a:t> motor </a:t>
            </a:r>
            <a:r>
              <a:rPr lang="en-US" sz="1400" dirty="0" err="1"/>
              <a:t>prototípusát</a:t>
            </a:r>
            <a:r>
              <a:rPr lang="en-US" sz="1400" dirty="0"/>
              <a:t>, </a:t>
            </a:r>
            <a:r>
              <a:rPr lang="en-US" sz="1400" dirty="0" err="1"/>
              <a:t>illetve</a:t>
            </a:r>
            <a:r>
              <a:rPr lang="en-US" sz="1400" dirty="0"/>
              <a:t> </a:t>
            </a:r>
            <a:r>
              <a:rPr lang="en-US" sz="1400" dirty="0" err="1"/>
              <a:t>még</a:t>
            </a:r>
            <a:r>
              <a:rPr lang="en-US" sz="1400" dirty="0"/>
              <a:t> a </a:t>
            </a:r>
            <a:r>
              <a:rPr lang="en-US" sz="1400" dirty="0" err="1"/>
              <a:t>távíró</a:t>
            </a:r>
            <a:r>
              <a:rPr lang="en-US" sz="1400" dirty="0"/>
              <a:t> </a:t>
            </a:r>
            <a:r>
              <a:rPr lang="en-US" sz="1400" dirty="0" err="1"/>
              <a:t>elődjét</a:t>
            </a:r>
            <a:r>
              <a:rPr lang="en-US" sz="1400" dirty="0"/>
              <a:t>. A </a:t>
            </a:r>
            <a:r>
              <a:rPr lang="en-US" sz="1400" dirty="0" err="1"/>
              <a:t>kutatásai</a:t>
            </a:r>
            <a:r>
              <a:rPr lang="en-US" sz="1400" dirty="0"/>
              <a:t> </a:t>
            </a:r>
            <a:r>
              <a:rPr lang="en-US" sz="1400" dirty="0" err="1"/>
              <a:t>segítségével</a:t>
            </a:r>
            <a:r>
              <a:rPr lang="en-US" sz="1400" dirty="0"/>
              <a:t> </a:t>
            </a:r>
            <a:r>
              <a:rPr lang="en-US" sz="1400" dirty="0" err="1"/>
              <a:t>sikerült</a:t>
            </a:r>
            <a:r>
              <a:rPr lang="en-US" sz="1400" dirty="0"/>
              <a:t> </a:t>
            </a:r>
            <a:r>
              <a:rPr lang="en-US" sz="1400" dirty="0" err="1"/>
              <a:t>megismerkednie</a:t>
            </a:r>
            <a:r>
              <a:rPr lang="en-US" sz="1400" dirty="0"/>
              <a:t>/</a:t>
            </a:r>
            <a:r>
              <a:rPr lang="en-US" sz="1400" dirty="0" err="1"/>
              <a:t>felfedeznie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indukció</a:t>
            </a:r>
            <a:r>
              <a:rPr lang="en-US" sz="1400" dirty="0"/>
              <a:t> </a:t>
            </a:r>
            <a:r>
              <a:rPr lang="en-US" sz="1400" dirty="0" err="1"/>
              <a:t>mechanizmusát</a:t>
            </a:r>
            <a:r>
              <a:rPr lang="en-US" sz="1400" dirty="0"/>
              <a:t> </a:t>
            </a:r>
            <a:r>
              <a:rPr lang="en-US" sz="1400" dirty="0" err="1"/>
              <a:t>ugyanabban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időszakban</a:t>
            </a:r>
            <a:r>
              <a:rPr lang="en-US" sz="1400" dirty="0"/>
              <a:t>, </a:t>
            </a:r>
            <a:r>
              <a:rPr lang="en-US" sz="1400" dirty="0" err="1"/>
              <a:t>amikor</a:t>
            </a:r>
            <a:r>
              <a:rPr lang="en-US" sz="1400" dirty="0"/>
              <a:t> Michael </a:t>
            </a:r>
            <a:r>
              <a:rPr lang="en-US" sz="1400" dirty="0" err="1"/>
              <a:t>Faradaynak</a:t>
            </a:r>
            <a:r>
              <a:rPr lang="en-US" sz="1400" dirty="0"/>
              <a:t>. (</a:t>
            </a:r>
            <a:r>
              <a:rPr lang="en-US" sz="1400" dirty="0" err="1"/>
              <a:t>Független</a:t>
            </a:r>
            <a:r>
              <a:rPr lang="en-US" sz="1400" dirty="0"/>
              <a:t> volt Faraday </a:t>
            </a:r>
            <a:r>
              <a:rPr lang="en-US" sz="1400" dirty="0" err="1"/>
              <a:t>felismerésétől</a:t>
            </a:r>
            <a:r>
              <a:rPr lang="en-US" sz="1400" dirty="0"/>
              <a:t>) </a:t>
            </a:r>
            <a:r>
              <a:rPr lang="en-US" sz="1400" dirty="0" err="1"/>
              <a:t>Évekre</a:t>
            </a:r>
            <a:r>
              <a:rPr lang="en-US" sz="1400" dirty="0"/>
              <a:t> </a:t>
            </a:r>
            <a:r>
              <a:rPr lang="en-US" sz="1400" dirty="0" err="1"/>
              <a:t>rá</a:t>
            </a:r>
            <a:r>
              <a:rPr lang="en-US" sz="1400" dirty="0"/>
              <a:t> </a:t>
            </a:r>
            <a:r>
              <a:rPr lang="en-US" sz="1400" dirty="0" err="1"/>
              <a:t>róla</a:t>
            </a:r>
            <a:r>
              <a:rPr lang="en-US" sz="1400" dirty="0"/>
              <a:t> </a:t>
            </a:r>
            <a:r>
              <a:rPr lang="en-US" sz="1400" dirty="0" err="1"/>
              <a:t>lett</a:t>
            </a:r>
            <a:r>
              <a:rPr lang="en-US" sz="1400" dirty="0"/>
              <a:t> </a:t>
            </a:r>
            <a:r>
              <a:rPr lang="en-US" sz="1400" dirty="0" err="1"/>
              <a:t>elnevezve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induktivitás</a:t>
            </a:r>
            <a:r>
              <a:rPr lang="en-US" sz="1400" dirty="0"/>
              <a:t> </a:t>
            </a:r>
            <a:r>
              <a:rPr lang="en-US" sz="1400" dirty="0" err="1"/>
              <a:t>mértékegysége</a:t>
            </a:r>
            <a:r>
              <a:rPr lang="en-US" sz="1400" dirty="0"/>
              <a:t>, </a:t>
            </a:r>
            <a:r>
              <a:rPr lang="en-US" sz="1400" dirty="0" err="1"/>
              <a:t>aminek</a:t>
            </a:r>
            <a:r>
              <a:rPr lang="en-US" sz="1400" dirty="0"/>
              <a:t> a </a:t>
            </a:r>
            <a:r>
              <a:rPr lang="en-US" sz="1400" dirty="0" err="1"/>
              <a:t>jele</a:t>
            </a:r>
            <a:r>
              <a:rPr lang="en-US" sz="1400" dirty="0"/>
              <a:t>: H (henry).</a:t>
            </a:r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6517F0CD-FE11-255E-1B92-403DDACC62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7170" y="867064"/>
            <a:ext cx="3816724" cy="50487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4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9DC70E-8520-4063-FD28-A0C14595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Heinrich Hertz</a:t>
            </a:r>
            <a:b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(Hamburg, 1857. február 22. – Bonn, 1894. január 1.)német fizikus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58FF7D-5EE4-631C-E9F7-8E41698E5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dirty="0" err="1"/>
              <a:t>Munkássága</a:t>
            </a:r>
            <a:r>
              <a:rPr lang="en-US" sz="1900" dirty="0"/>
              <a:t>:</a:t>
            </a:r>
          </a:p>
          <a:p>
            <a:pPr marL="0" indent="0">
              <a:buNone/>
            </a:pPr>
            <a:r>
              <a:rPr lang="hu-HU" sz="1900" dirty="0"/>
              <a:t>  </a:t>
            </a:r>
            <a:r>
              <a:rPr lang="en-US" sz="1900" dirty="0"/>
              <a:t>Hertz </a:t>
            </a:r>
            <a:r>
              <a:rPr lang="en-US" sz="1900" dirty="0" err="1"/>
              <a:t>munkássága</a:t>
            </a:r>
            <a:r>
              <a:rPr lang="en-US" sz="1900" dirty="0"/>
              <a:t> </a:t>
            </a:r>
            <a:r>
              <a:rPr lang="en-US" sz="1900" dirty="0" err="1"/>
              <a:t>alatt</a:t>
            </a:r>
            <a:r>
              <a:rPr lang="en-US" sz="1900" dirty="0"/>
              <a:t> </a:t>
            </a:r>
            <a:r>
              <a:rPr lang="en-US" sz="1900" dirty="0" err="1"/>
              <a:t>felfedezte</a:t>
            </a:r>
            <a:r>
              <a:rPr lang="en-US" sz="1900" dirty="0"/>
              <a:t> </a:t>
            </a:r>
            <a:r>
              <a:rPr lang="en-US" sz="1900" dirty="0" err="1"/>
              <a:t>az</a:t>
            </a:r>
            <a:r>
              <a:rPr lang="en-US" sz="1900" dirty="0"/>
              <a:t> </a:t>
            </a:r>
            <a:r>
              <a:rPr lang="en-US" sz="1900" dirty="0" err="1"/>
              <a:t>elektromos</a:t>
            </a:r>
            <a:r>
              <a:rPr lang="en-US" sz="1900" dirty="0"/>
              <a:t> </a:t>
            </a:r>
            <a:r>
              <a:rPr lang="en-US" sz="1900" dirty="0" err="1"/>
              <a:t>hullámokat</a:t>
            </a:r>
            <a:r>
              <a:rPr lang="en-US" sz="1900" dirty="0"/>
              <a:t>. 1856-ban </a:t>
            </a:r>
            <a:r>
              <a:rPr lang="en-US" sz="1900" dirty="0" err="1"/>
              <a:t>kimutatta</a:t>
            </a:r>
            <a:r>
              <a:rPr lang="en-US" sz="1900" dirty="0"/>
              <a:t>, </a:t>
            </a:r>
            <a:r>
              <a:rPr lang="en-US" sz="1900" dirty="0" err="1"/>
              <a:t>hogy</a:t>
            </a:r>
            <a:r>
              <a:rPr lang="en-US" sz="1900" dirty="0"/>
              <a:t> </a:t>
            </a:r>
            <a:r>
              <a:rPr lang="en-US" sz="1900" dirty="0" err="1"/>
              <a:t>az</a:t>
            </a:r>
            <a:r>
              <a:rPr lang="en-US" sz="1900" dirty="0"/>
              <a:t> </a:t>
            </a:r>
            <a:r>
              <a:rPr lang="en-US" sz="1900" dirty="0" err="1"/>
              <a:t>elektromos</a:t>
            </a:r>
            <a:r>
              <a:rPr lang="en-US" sz="1900" dirty="0"/>
              <a:t> </a:t>
            </a:r>
            <a:r>
              <a:rPr lang="en-US" sz="1900" dirty="0" err="1"/>
              <a:t>szikra</a:t>
            </a:r>
            <a:r>
              <a:rPr lang="en-US" sz="1900" dirty="0"/>
              <a:t> </a:t>
            </a:r>
            <a:r>
              <a:rPr lang="en-US" sz="1900" dirty="0" err="1"/>
              <a:t>kisülésével</a:t>
            </a:r>
            <a:r>
              <a:rPr lang="en-US" sz="1900" dirty="0"/>
              <a:t> </a:t>
            </a:r>
            <a:r>
              <a:rPr lang="en-US" sz="1900" dirty="0" err="1"/>
              <a:t>elektromágneses</a:t>
            </a:r>
            <a:r>
              <a:rPr lang="en-US" sz="1900" dirty="0"/>
              <a:t> </a:t>
            </a:r>
            <a:r>
              <a:rPr lang="en-US" sz="1900" dirty="0" err="1"/>
              <a:t>hullámok</a:t>
            </a:r>
            <a:r>
              <a:rPr lang="en-US" sz="1900" dirty="0"/>
              <a:t> </a:t>
            </a:r>
            <a:r>
              <a:rPr lang="en-US" sz="1900" dirty="0" err="1"/>
              <a:t>keletkeznek</a:t>
            </a:r>
            <a:r>
              <a:rPr lang="en-US" sz="1900" dirty="0"/>
              <a:t>. </a:t>
            </a:r>
            <a:r>
              <a:rPr lang="en-US" sz="1900" dirty="0" err="1"/>
              <a:t>Később</a:t>
            </a:r>
            <a:r>
              <a:rPr lang="en-US" sz="1900" dirty="0"/>
              <a:t> </a:t>
            </a:r>
            <a:r>
              <a:rPr lang="en-US" sz="1900" dirty="0" err="1"/>
              <a:t>bebizonyította</a:t>
            </a:r>
            <a:r>
              <a:rPr lang="en-US" sz="1900" dirty="0"/>
              <a:t>, </a:t>
            </a:r>
            <a:r>
              <a:rPr lang="en-US" sz="1900" dirty="0" err="1"/>
              <a:t>hogy</a:t>
            </a:r>
            <a:r>
              <a:rPr lang="en-US" sz="1900" dirty="0"/>
              <a:t> a </a:t>
            </a:r>
            <a:r>
              <a:rPr lang="en-US" sz="1900" dirty="0" err="1"/>
              <a:t>fény</a:t>
            </a:r>
            <a:r>
              <a:rPr lang="en-US" sz="1900" dirty="0"/>
              <a:t> </a:t>
            </a:r>
            <a:r>
              <a:rPr lang="en-US" sz="1900" dirty="0" err="1"/>
              <a:t>és</a:t>
            </a:r>
            <a:r>
              <a:rPr lang="en-US" sz="1900" dirty="0"/>
              <a:t> </a:t>
            </a:r>
            <a:r>
              <a:rPr lang="en-US" sz="1900" dirty="0" err="1"/>
              <a:t>hősugárzás</a:t>
            </a:r>
            <a:r>
              <a:rPr lang="en-US" sz="1900" dirty="0"/>
              <a:t> is </a:t>
            </a:r>
            <a:r>
              <a:rPr lang="en-US" sz="1900" dirty="0" err="1"/>
              <a:t>elektromágneses</a:t>
            </a:r>
            <a:r>
              <a:rPr lang="en-US" sz="1900" dirty="0"/>
              <a:t> </a:t>
            </a:r>
            <a:r>
              <a:rPr lang="en-US" sz="1900" dirty="0" err="1"/>
              <a:t>sugár</a:t>
            </a:r>
            <a:r>
              <a:rPr lang="en-US" sz="1900" dirty="0"/>
              <a:t>, </a:t>
            </a:r>
            <a:r>
              <a:rPr lang="en-US" sz="1900" dirty="0" err="1"/>
              <a:t>és</a:t>
            </a:r>
            <a:r>
              <a:rPr lang="en-US" sz="1900" dirty="0"/>
              <a:t> </a:t>
            </a:r>
            <a:r>
              <a:rPr lang="en-US" sz="1900" dirty="0" err="1"/>
              <a:t>ezt</a:t>
            </a:r>
            <a:r>
              <a:rPr lang="en-US" sz="1900" dirty="0"/>
              <a:t> </a:t>
            </a:r>
            <a:r>
              <a:rPr lang="en-US" sz="1900" dirty="0" err="1"/>
              <a:t>igazolta</a:t>
            </a:r>
            <a:r>
              <a:rPr lang="en-US" sz="1900" dirty="0"/>
              <a:t> </a:t>
            </a:r>
            <a:r>
              <a:rPr lang="en-US" sz="1900" dirty="0" err="1"/>
              <a:t>azzal</a:t>
            </a:r>
            <a:r>
              <a:rPr lang="en-US" sz="1900" dirty="0"/>
              <a:t>, </a:t>
            </a:r>
            <a:r>
              <a:rPr lang="en-US" sz="1900" dirty="0" err="1"/>
              <a:t>hogy</a:t>
            </a:r>
            <a:r>
              <a:rPr lang="en-US" sz="1900" dirty="0"/>
              <a:t> a </a:t>
            </a:r>
            <a:r>
              <a:rPr lang="en-US" sz="1900" dirty="0" err="1"/>
              <a:t>légüres</a:t>
            </a:r>
            <a:r>
              <a:rPr lang="en-US" sz="1900" dirty="0"/>
              <a:t> </a:t>
            </a:r>
            <a:r>
              <a:rPr lang="en-US" sz="1900" dirty="0" err="1"/>
              <a:t>térben</a:t>
            </a:r>
            <a:r>
              <a:rPr lang="en-US" sz="1900" dirty="0"/>
              <a:t> is </a:t>
            </a:r>
            <a:r>
              <a:rPr lang="en-US" sz="1900" dirty="0" err="1"/>
              <a:t>terjed</a:t>
            </a:r>
            <a:r>
              <a:rPr lang="en-US" sz="1900" dirty="0"/>
              <a:t>. Ő </a:t>
            </a:r>
            <a:r>
              <a:rPr lang="en-US" sz="1900" dirty="0" err="1"/>
              <a:t>adott</a:t>
            </a:r>
            <a:r>
              <a:rPr lang="en-US" sz="1900" dirty="0"/>
              <a:t> le </a:t>
            </a:r>
            <a:r>
              <a:rPr lang="en-US" sz="1900" dirty="0" err="1"/>
              <a:t>és</a:t>
            </a:r>
            <a:r>
              <a:rPr lang="en-US" sz="1900" dirty="0"/>
              <a:t> </a:t>
            </a:r>
            <a:r>
              <a:rPr lang="en-US" sz="1900" dirty="0" err="1"/>
              <a:t>fogadott</a:t>
            </a:r>
            <a:r>
              <a:rPr lang="en-US" sz="1900" dirty="0"/>
              <a:t> </a:t>
            </a:r>
            <a:r>
              <a:rPr lang="en-US" sz="1900" dirty="0" err="1"/>
              <a:t>először</a:t>
            </a:r>
            <a:r>
              <a:rPr lang="en-US" sz="1900" dirty="0"/>
              <a:t> </a:t>
            </a:r>
            <a:r>
              <a:rPr lang="en-US" sz="1900" dirty="0" err="1"/>
              <a:t>rádióhullámokat</a:t>
            </a:r>
            <a:r>
              <a:rPr lang="en-US" sz="1900" dirty="0"/>
              <a:t>, de </a:t>
            </a:r>
            <a:r>
              <a:rPr lang="en-US" sz="1900" dirty="0" err="1"/>
              <a:t>nem</a:t>
            </a:r>
            <a:r>
              <a:rPr lang="en-US" sz="1900" dirty="0"/>
              <a:t> </a:t>
            </a:r>
            <a:r>
              <a:rPr lang="en-US" sz="1900" dirty="0" err="1"/>
              <a:t>hitt</a:t>
            </a:r>
            <a:r>
              <a:rPr lang="en-US" sz="1900" dirty="0"/>
              <a:t> a </a:t>
            </a:r>
            <a:r>
              <a:rPr lang="en-US" sz="1900" dirty="0" err="1"/>
              <a:t>gyakorlati</a:t>
            </a:r>
            <a:r>
              <a:rPr lang="en-US" sz="1900" dirty="0"/>
              <a:t> </a:t>
            </a:r>
            <a:r>
              <a:rPr lang="en-US" sz="1900" dirty="0" err="1"/>
              <a:t>alkalmazásában</a:t>
            </a:r>
            <a:endParaRPr lang="en-US" sz="190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A4B5561-0D94-A73F-F9EA-B3865E8118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9779" y="867064"/>
            <a:ext cx="4311506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245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993142-60E3-5999-1404-914CAD89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James Prescott Joule</a:t>
            </a:r>
            <a:b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(1818.12.24 Salfordban - 1889.10.11. Sale)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9656FE-11A5-780F-BB11-63F4F1C06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20 </a:t>
            </a:r>
            <a:r>
              <a:rPr lang="en-US" sz="1700" dirty="0" err="1"/>
              <a:t>éves</a:t>
            </a:r>
            <a:r>
              <a:rPr lang="en-US" sz="1700" dirty="0"/>
              <a:t> </a:t>
            </a:r>
            <a:r>
              <a:rPr lang="en-US" sz="1700" dirty="0" err="1"/>
              <a:t>korától</a:t>
            </a:r>
            <a:r>
              <a:rPr lang="en-US" sz="1700" dirty="0"/>
              <a:t> </a:t>
            </a:r>
            <a:r>
              <a:rPr lang="en-US" sz="1700" dirty="0" err="1"/>
              <a:t>már</a:t>
            </a:r>
            <a:r>
              <a:rPr lang="hu-HU" sz="1700" dirty="0"/>
              <a:t> </a:t>
            </a:r>
            <a:r>
              <a:rPr lang="en-US" sz="1700" dirty="0" err="1"/>
              <a:t>tudományos</a:t>
            </a:r>
            <a:r>
              <a:rPr lang="en-US" sz="1700" dirty="0"/>
              <a:t> </a:t>
            </a:r>
            <a:r>
              <a:rPr lang="en-US" sz="1700" dirty="0" err="1"/>
              <a:t>folyóiratokban</a:t>
            </a:r>
            <a:r>
              <a:rPr lang="en-US" sz="1700" dirty="0"/>
              <a:t> </a:t>
            </a:r>
            <a:r>
              <a:rPr lang="en-US" sz="1700" dirty="0" err="1"/>
              <a:t>jelentek</a:t>
            </a:r>
            <a:r>
              <a:rPr lang="en-US" sz="1700" dirty="0"/>
              <a:t> meg </a:t>
            </a:r>
            <a:r>
              <a:rPr lang="en-US" sz="1700" dirty="0" err="1"/>
              <a:t>írásai</a:t>
            </a:r>
            <a:r>
              <a:rPr lang="en-US" sz="1700" dirty="0"/>
              <a:t>. 1840-ben </a:t>
            </a:r>
            <a:r>
              <a:rPr lang="en-US" sz="1700" dirty="0" err="1"/>
              <a:t>felfedezte</a:t>
            </a:r>
            <a:r>
              <a:rPr lang="en-US" sz="1700" dirty="0"/>
              <a:t>, </a:t>
            </a:r>
            <a:r>
              <a:rPr lang="en-US" sz="1700" dirty="0" err="1"/>
              <a:t>hogy</a:t>
            </a:r>
            <a:r>
              <a:rPr lang="en-US" sz="1700" dirty="0"/>
              <a:t> a </a:t>
            </a:r>
            <a:r>
              <a:rPr lang="en-US" sz="1700" dirty="0" err="1"/>
              <a:t>testeket</a:t>
            </a:r>
            <a:r>
              <a:rPr lang="en-US" sz="1700" dirty="0"/>
              <a:t> </a:t>
            </a:r>
            <a:r>
              <a:rPr lang="en-US" sz="1700" dirty="0" err="1"/>
              <a:t>csak</a:t>
            </a:r>
            <a:r>
              <a:rPr lang="en-US" sz="1700" dirty="0"/>
              <a:t> </a:t>
            </a:r>
            <a:r>
              <a:rPr lang="en-US" sz="1700" dirty="0" err="1"/>
              <a:t>egy</a:t>
            </a:r>
            <a:r>
              <a:rPr lang="en-US" sz="1700" dirty="0"/>
              <a:t> </a:t>
            </a:r>
            <a:r>
              <a:rPr lang="en-US" sz="1700" dirty="0" err="1"/>
              <a:t>meghatározott</a:t>
            </a:r>
            <a:r>
              <a:rPr lang="en-US" sz="1700" dirty="0"/>
              <a:t> </a:t>
            </a:r>
            <a:r>
              <a:rPr lang="en-US" sz="1700" dirty="0" err="1"/>
              <a:t>mértékig</a:t>
            </a:r>
            <a:r>
              <a:rPr lang="en-US" sz="1700" dirty="0"/>
              <a:t> </a:t>
            </a:r>
            <a:r>
              <a:rPr lang="en-US" sz="1700" dirty="0" err="1"/>
              <a:t>lehet</a:t>
            </a:r>
            <a:r>
              <a:rPr lang="en-US" sz="1700" dirty="0"/>
              <a:t> </a:t>
            </a:r>
            <a:r>
              <a:rPr lang="en-US" sz="1700" dirty="0" err="1"/>
              <a:t>mágnesezni</a:t>
            </a:r>
            <a:r>
              <a:rPr lang="en-US" sz="1700" dirty="0"/>
              <a:t>. </a:t>
            </a:r>
            <a:r>
              <a:rPr lang="en-US" sz="1700" dirty="0" err="1"/>
              <a:t>Kísérletileg</a:t>
            </a:r>
            <a:r>
              <a:rPr lang="en-US" sz="1700" dirty="0"/>
              <a:t> </a:t>
            </a:r>
            <a:r>
              <a:rPr lang="en-US" sz="1700" dirty="0" err="1"/>
              <a:t>vizsgálta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meghatározta</a:t>
            </a:r>
            <a:r>
              <a:rPr lang="en-US" sz="1700" dirty="0"/>
              <a:t>, </a:t>
            </a:r>
            <a:r>
              <a:rPr lang="en-US" sz="1700" dirty="0" err="1"/>
              <a:t>hogy</a:t>
            </a:r>
            <a:r>
              <a:rPr lang="en-US" sz="1700" dirty="0"/>
              <a:t> </a:t>
            </a:r>
            <a:r>
              <a:rPr lang="en-US" sz="1700" dirty="0" err="1"/>
              <a:t>milyen</a:t>
            </a:r>
            <a:r>
              <a:rPr lang="en-US" sz="1700" dirty="0"/>
              <a:t> </a:t>
            </a:r>
            <a:r>
              <a:rPr lang="en-US" sz="1700" dirty="0" err="1"/>
              <a:t>számszerű</a:t>
            </a:r>
            <a:r>
              <a:rPr lang="en-US" sz="1700" dirty="0"/>
              <a:t> </a:t>
            </a:r>
            <a:r>
              <a:rPr lang="en-US" sz="1700" dirty="0" err="1"/>
              <a:t>kapcsolat</a:t>
            </a:r>
            <a:r>
              <a:rPr lang="en-US" sz="1700" dirty="0"/>
              <a:t> van a </a:t>
            </a:r>
            <a:r>
              <a:rPr lang="en-US" sz="1700" dirty="0" err="1"/>
              <a:t>munka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a </a:t>
            </a:r>
            <a:r>
              <a:rPr lang="en-US" sz="1700" dirty="0" err="1"/>
              <a:t>belső</a:t>
            </a:r>
            <a:r>
              <a:rPr lang="en-US" sz="1700" dirty="0"/>
              <a:t> </a:t>
            </a:r>
            <a:r>
              <a:rPr lang="en-US" sz="1700" dirty="0" err="1"/>
              <a:t>energia</a:t>
            </a:r>
            <a:r>
              <a:rPr lang="en-US" sz="1700" dirty="0"/>
              <a:t> </a:t>
            </a:r>
            <a:r>
              <a:rPr lang="en-US" sz="1700" dirty="0" err="1"/>
              <a:t>változása</a:t>
            </a:r>
            <a:r>
              <a:rPr lang="en-US" sz="1700" dirty="0"/>
              <a:t> </a:t>
            </a:r>
            <a:r>
              <a:rPr lang="en-US" sz="1700" dirty="0" err="1"/>
              <a:t>között</a:t>
            </a:r>
            <a:r>
              <a:rPr lang="en-US" sz="1700" dirty="0"/>
              <a:t>. </a:t>
            </a:r>
            <a:r>
              <a:rPr lang="en-US" sz="1700" dirty="0" err="1"/>
              <a:t>Sok</a:t>
            </a:r>
            <a:r>
              <a:rPr lang="en-US" sz="1700" dirty="0"/>
              <a:t> </a:t>
            </a:r>
            <a:r>
              <a:rPr lang="en-US" sz="1700" dirty="0" err="1"/>
              <a:t>találmánya</a:t>
            </a:r>
            <a:r>
              <a:rPr lang="en-US" sz="1700" dirty="0"/>
              <a:t> </a:t>
            </a:r>
            <a:r>
              <a:rPr lang="en-US" sz="1700" dirty="0" err="1"/>
              <a:t>között</a:t>
            </a:r>
            <a:r>
              <a:rPr lang="en-US" sz="1700" dirty="0"/>
              <a:t> </a:t>
            </a:r>
            <a:r>
              <a:rPr lang="en-US" sz="1700" dirty="0" err="1"/>
              <a:t>említhetjük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elektromos</a:t>
            </a:r>
            <a:r>
              <a:rPr lang="en-US" sz="1700" dirty="0"/>
              <a:t> </a:t>
            </a:r>
            <a:r>
              <a:rPr lang="en-US" sz="1700" dirty="0" err="1"/>
              <a:t>ívhegesztést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a </a:t>
            </a:r>
            <a:r>
              <a:rPr lang="en-US" sz="1700" dirty="0" err="1"/>
              <a:t>térkiszorításos</a:t>
            </a:r>
            <a:r>
              <a:rPr lang="en-US" sz="1700" dirty="0"/>
              <a:t> </a:t>
            </a:r>
            <a:r>
              <a:rPr lang="en-US" sz="1700" dirty="0" err="1"/>
              <a:t>szivattyút</a:t>
            </a:r>
            <a:r>
              <a:rPr lang="en-US" sz="1700" dirty="0"/>
              <a:t>. </a:t>
            </a:r>
            <a:r>
              <a:rPr lang="en-US" sz="1700" dirty="0" err="1"/>
              <a:t>Róla</a:t>
            </a:r>
            <a:r>
              <a:rPr lang="en-US" sz="1700" dirty="0"/>
              <a:t> </a:t>
            </a:r>
            <a:r>
              <a:rPr lang="en-US" sz="1700" dirty="0" err="1"/>
              <a:t>nevezték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a </a:t>
            </a:r>
            <a:r>
              <a:rPr lang="en-US" sz="1700" dirty="0" err="1"/>
              <a:t>munka</a:t>
            </a:r>
            <a:r>
              <a:rPr lang="en-US" sz="1700" dirty="0"/>
              <a:t>, a </a:t>
            </a:r>
            <a:r>
              <a:rPr lang="en-US" sz="1700" dirty="0" err="1"/>
              <a:t>hőmennyiség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energia</a:t>
            </a:r>
            <a:r>
              <a:rPr lang="en-US" sz="1700" dirty="0"/>
              <a:t> </a:t>
            </a:r>
            <a:r>
              <a:rPr lang="en-US" sz="1700" dirty="0" err="1"/>
              <a:t>mértékegységét</a:t>
            </a:r>
            <a:r>
              <a:rPr lang="en-US" sz="1700" dirty="0"/>
              <a:t>. Minden </a:t>
            </a:r>
            <a:r>
              <a:rPr lang="en-US" sz="1700" dirty="0" err="1"/>
              <a:t>kutatást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mérést</a:t>
            </a:r>
            <a:r>
              <a:rPr lang="en-US" sz="1700" dirty="0"/>
              <a:t>, </a:t>
            </a:r>
            <a:r>
              <a:rPr lang="en-US" sz="1700" dirty="0" err="1"/>
              <a:t>otthoni</a:t>
            </a:r>
            <a:r>
              <a:rPr lang="en-US" sz="1700" dirty="0"/>
              <a:t> </a:t>
            </a:r>
            <a:r>
              <a:rPr lang="en-US" sz="1700" dirty="0" err="1"/>
              <a:t>laborjában</a:t>
            </a:r>
            <a:r>
              <a:rPr lang="en-US" sz="1700" dirty="0"/>
              <a:t> </a:t>
            </a:r>
            <a:r>
              <a:rPr lang="en-US" sz="1700" dirty="0" err="1"/>
              <a:t>autodidakta</a:t>
            </a:r>
            <a:r>
              <a:rPr lang="en-US" sz="1700" dirty="0"/>
              <a:t> </a:t>
            </a:r>
            <a:r>
              <a:rPr lang="en-US" sz="1700" dirty="0" err="1"/>
              <a:t>módon</a:t>
            </a:r>
            <a:r>
              <a:rPr lang="en-US" sz="1700" dirty="0"/>
              <a:t> </a:t>
            </a:r>
            <a:r>
              <a:rPr lang="en-US" sz="1700" dirty="0" err="1"/>
              <a:t>végezte</a:t>
            </a:r>
            <a:r>
              <a:rPr lang="en-US" sz="1700" dirty="0"/>
              <a:t>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1EEBAD3-E847-67C6-F2D9-10076F1AC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3283" y="867064"/>
            <a:ext cx="4224497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81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8D4320-5A96-292B-B7F2-FD8BD3EA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William Thomson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(Lord Kelvin) 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(1824.06.26-Belfast – 1907.12.17- Netherhhall) brit matematikus, matematikai fizikus és mérnök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86ED69-15A7-6137-ECA4-82EC8B3DF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 err="1"/>
              <a:t>Munkássága</a:t>
            </a:r>
            <a:r>
              <a:rPr lang="en-US" sz="1700" dirty="0"/>
              <a:t>:</a:t>
            </a:r>
          </a:p>
          <a:p>
            <a:pPr marL="0" indent="0">
              <a:buNone/>
            </a:pPr>
            <a:r>
              <a:rPr lang="hu-HU" sz="1700" dirty="0"/>
              <a:t>  </a:t>
            </a:r>
            <a:r>
              <a:rPr lang="en-US" sz="1700" dirty="0" err="1"/>
              <a:t>Élete</a:t>
            </a:r>
            <a:r>
              <a:rPr lang="en-US" sz="1700" dirty="0"/>
              <a:t> </a:t>
            </a:r>
            <a:r>
              <a:rPr lang="en-US" sz="1700" dirty="0" err="1"/>
              <a:t>során</a:t>
            </a:r>
            <a:r>
              <a:rPr lang="en-US" sz="1700" dirty="0"/>
              <a:t> </a:t>
            </a:r>
            <a:r>
              <a:rPr lang="en-US" sz="1700" dirty="0" err="1"/>
              <a:t>jelentős</a:t>
            </a:r>
            <a:r>
              <a:rPr lang="en-US" sz="1700" dirty="0"/>
              <a:t> </a:t>
            </a:r>
            <a:r>
              <a:rPr lang="en-US" sz="1700" dirty="0" err="1"/>
              <a:t>hatást</a:t>
            </a:r>
            <a:r>
              <a:rPr lang="en-US" sz="1700" dirty="0"/>
              <a:t> </a:t>
            </a:r>
            <a:r>
              <a:rPr lang="en-US" sz="1700" dirty="0" err="1"/>
              <a:t>gyakorolt</a:t>
            </a:r>
            <a:r>
              <a:rPr lang="en-US" sz="1700" dirty="0"/>
              <a:t> a </a:t>
            </a:r>
            <a:r>
              <a:rPr lang="en-US" sz="1700" dirty="0" err="1"/>
              <a:t>tudományos</a:t>
            </a:r>
            <a:r>
              <a:rPr lang="en-US" sz="1700" dirty="0"/>
              <a:t> </a:t>
            </a:r>
            <a:r>
              <a:rPr lang="en-US" sz="1700" dirty="0" err="1"/>
              <a:t>gondolkodásra</a:t>
            </a:r>
            <a:r>
              <a:rPr lang="en-US" sz="1700" dirty="0"/>
              <a:t>. </a:t>
            </a:r>
            <a:r>
              <a:rPr lang="en-US" sz="1700" dirty="0" err="1"/>
              <a:t>Számos</a:t>
            </a:r>
            <a:r>
              <a:rPr lang="en-US" sz="1700" dirty="0"/>
              <a:t> </a:t>
            </a:r>
            <a:r>
              <a:rPr lang="en-US" sz="1700" dirty="0" err="1"/>
              <a:t>fontos</a:t>
            </a:r>
            <a:r>
              <a:rPr lang="en-US" sz="1700" dirty="0"/>
              <a:t> </a:t>
            </a:r>
            <a:r>
              <a:rPr lang="en-US" sz="1700" dirty="0" err="1"/>
              <a:t>felfedezést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fejlesztést</a:t>
            </a:r>
            <a:r>
              <a:rPr lang="en-US" sz="1700" dirty="0"/>
              <a:t> </a:t>
            </a:r>
            <a:r>
              <a:rPr lang="en-US" sz="1700" dirty="0" err="1"/>
              <a:t>hajtott</a:t>
            </a:r>
            <a:r>
              <a:rPr lang="en-US" sz="1700" dirty="0"/>
              <a:t> </a:t>
            </a:r>
            <a:r>
              <a:rPr lang="en-US" sz="1700" dirty="0" err="1"/>
              <a:t>végre</a:t>
            </a:r>
            <a:r>
              <a:rPr lang="en-US" sz="1700" dirty="0"/>
              <a:t> a </a:t>
            </a:r>
            <a:r>
              <a:rPr lang="en-US" sz="1700" dirty="0" err="1"/>
              <a:t>fizika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elektromosság</a:t>
            </a:r>
            <a:r>
              <a:rPr lang="en-US" sz="1700" dirty="0"/>
              <a:t> </a:t>
            </a:r>
            <a:r>
              <a:rPr lang="en-US" sz="1700" dirty="0" err="1"/>
              <a:t>területén</a:t>
            </a:r>
            <a:r>
              <a:rPr lang="en-US" sz="1700" dirty="0"/>
              <a:t>. Kelvin </a:t>
            </a:r>
            <a:r>
              <a:rPr lang="en-US" sz="1700" dirty="0" err="1"/>
              <a:t>hozzájárult</a:t>
            </a:r>
            <a:r>
              <a:rPr lang="en-US" sz="1700" dirty="0"/>
              <a:t> a </a:t>
            </a:r>
            <a:r>
              <a:rPr lang="en-US" sz="1700" dirty="0" err="1"/>
              <a:t>hőtan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a </a:t>
            </a:r>
            <a:r>
              <a:rPr lang="en-US" sz="1700" dirty="0" err="1"/>
              <a:t>termodinamika</a:t>
            </a:r>
            <a:r>
              <a:rPr lang="en-US" sz="1700" dirty="0"/>
              <a:t> </a:t>
            </a:r>
            <a:r>
              <a:rPr lang="en-US" sz="1700" dirty="0" err="1"/>
              <a:t>fejlődéséhez</a:t>
            </a:r>
            <a:r>
              <a:rPr lang="en-US" sz="1700" dirty="0"/>
              <a:t>,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kidolgozta</a:t>
            </a:r>
            <a:r>
              <a:rPr lang="en-US" sz="1700" dirty="0"/>
              <a:t> a </a:t>
            </a:r>
            <a:r>
              <a:rPr lang="en-US" sz="1700" dirty="0" err="1"/>
              <a:t>hőmérséklet</a:t>
            </a:r>
            <a:r>
              <a:rPr lang="en-US" sz="1700" dirty="0"/>
              <a:t> </a:t>
            </a:r>
            <a:r>
              <a:rPr lang="en-US" sz="1700" dirty="0" err="1"/>
              <a:t>abszolút</a:t>
            </a:r>
            <a:r>
              <a:rPr lang="en-US" sz="1700" dirty="0"/>
              <a:t> </a:t>
            </a:r>
            <a:r>
              <a:rPr lang="en-US" sz="1700" dirty="0" err="1"/>
              <a:t>skáláját</a:t>
            </a:r>
            <a:r>
              <a:rPr lang="en-US" sz="1700" dirty="0"/>
              <a:t>, </a:t>
            </a:r>
            <a:r>
              <a:rPr lang="en-US" sz="1700" dirty="0" err="1"/>
              <a:t>amelyet</a:t>
            </a:r>
            <a:r>
              <a:rPr lang="en-US" sz="1700" dirty="0"/>
              <a:t> ma is </a:t>
            </a:r>
            <a:r>
              <a:rPr lang="en-US" sz="1700" dirty="0" err="1"/>
              <a:t>használunk</a:t>
            </a:r>
            <a:r>
              <a:rPr lang="en-US" sz="1700" dirty="0"/>
              <a:t>. </a:t>
            </a:r>
            <a:r>
              <a:rPr lang="en-US" sz="1700" dirty="0" err="1"/>
              <a:t>Emellett</a:t>
            </a:r>
            <a:r>
              <a:rPr lang="en-US" sz="1700" dirty="0"/>
              <a:t> </a:t>
            </a:r>
            <a:r>
              <a:rPr lang="en-US" sz="1700" dirty="0" err="1"/>
              <a:t>fontos</a:t>
            </a:r>
            <a:r>
              <a:rPr lang="en-US" sz="1700" dirty="0"/>
              <a:t> </a:t>
            </a:r>
            <a:r>
              <a:rPr lang="en-US" sz="1700" dirty="0" err="1"/>
              <a:t>szerepet</a:t>
            </a:r>
            <a:r>
              <a:rPr lang="en-US" sz="1700" dirty="0"/>
              <a:t> </a:t>
            </a:r>
            <a:r>
              <a:rPr lang="en-US" sz="1700" dirty="0" err="1"/>
              <a:t>játszott</a:t>
            </a:r>
            <a:r>
              <a:rPr lang="en-US" sz="1700" dirty="0"/>
              <a:t> a </a:t>
            </a:r>
            <a:r>
              <a:rPr lang="en-US" sz="1700" dirty="0" err="1"/>
              <a:t>tengeri</a:t>
            </a:r>
            <a:r>
              <a:rPr lang="en-US" sz="1700" dirty="0"/>
              <a:t> </a:t>
            </a:r>
            <a:r>
              <a:rPr lang="en-US" sz="1700" dirty="0" err="1"/>
              <a:t>hajózás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a </a:t>
            </a:r>
            <a:r>
              <a:rPr lang="en-US" sz="1700" dirty="0" err="1"/>
              <a:t>telekommunikáció</a:t>
            </a:r>
            <a:r>
              <a:rPr lang="en-US" sz="1700" dirty="0"/>
              <a:t> </a:t>
            </a:r>
            <a:r>
              <a:rPr lang="en-US" sz="1700" dirty="0" err="1"/>
              <a:t>terén</a:t>
            </a:r>
            <a:r>
              <a:rPr lang="en-US" sz="1700" dirty="0"/>
              <a:t> is. </a:t>
            </a:r>
            <a:r>
              <a:rPr lang="en-US" sz="1700" dirty="0" err="1"/>
              <a:t>Munkássága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eredményei</a:t>
            </a:r>
            <a:r>
              <a:rPr lang="en-US" sz="1700" dirty="0"/>
              <a:t> </a:t>
            </a:r>
            <a:r>
              <a:rPr lang="en-US" sz="1700" dirty="0" err="1"/>
              <a:t>jelentős</a:t>
            </a:r>
            <a:r>
              <a:rPr lang="en-US" sz="1700" dirty="0"/>
              <a:t> </a:t>
            </a:r>
            <a:r>
              <a:rPr lang="en-US" sz="1700" dirty="0" err="1"/>
              <a:t>mértékben</a:t>
            </a:r>
            <a:r>
              <a:rPr lang="en-US" sz="1700" dirty="0"/>
              <a:t> </a:t>
            </a:r>
            <a:r>
              <a:rPr lang="en-US" sz="1700" dirty="0" err="1"/>
              <a:t>hozzájárultak</a:t>
            </a:r>
            <a:r>
              <a:rPr lang="en-US" sz="1700" dirty="0"/>
              <a:t> a </a:t>
            </a:r>
            <a:r>
              <a:rPr lang="en-US" sz="1700" dirty="0" err="1"/>
              <a:t>tudományos</a:t>
            </a:r>
            <a:r>
              <a:rPr lang="en-US" sz="1700" dirty="0"/>
              <a:t> </a:t>
            </a:r>
            <a:r>
              <a:rPr lang="en-US" sz="1700" dirty="0" err="1"/>
              <a:t>fejlődéshez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a </a:t>
            </a:r>
            <a:r>
              <a:rPr lang="en-US" sz="1700" dirty="0" err="1"/>
              <a:t>technológiai</a:t>
            </a:r>
            <a:r>
              <a:rPr lang="en-US" sz="1700" dirty="0"/>
              <a:t> </a:t>
            </a:r>
            <a:r>
              <a:rPr lang="en-US" sz="1700" dirty="0" err="1"/>
              <a:t>haladáshoz</a:t>
            </a:r>
            <a:r>
              <a:rPr lang="en-US" sz="1700" dirty="0"/>
              <a:t>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EBB9536-01EA-32DC-F591-A67C9866C6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2052" y="867064"/>
            <a:ext cx="4126960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9920630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ED8268-F59D-6132-1E03-522CEE57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Sir Isaac Newton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(Woolsthorpe Manor, 1642. december 25. – Kensington, 1727. március 20.) angol fizikus, matematikus, csillagász, filozófus és alkimista.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BC058D-1A78-033B-889B-6F9441736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 err="1"/>
              <a:t>Munkássága</a:t>
            </a:r>
            <a:r>
              <a:rPr lang="en-US" sz="1700" dirty="0"/>
              <a:t>:</a:t>
            </a:r>
          </a:p>
          <a:p>
            <a:pPr marL="0" indent="0">
              <a:buNone/>
            </a:pPr>
            <a:r>
              <a:rPr lang="hu-HU" sz="1700" dirty="0"/>
              <a:t>  </a:t>
            </a:r>
            <a:r>
              <a:rPr lang="en-US" sz="1700" dirty="0"/>
              <a:t>1687-ben </a:t>
            </a:r>
            <a:r>
              <a:rPr lang="en-US" sz="1700" dirty="0" err="1"/>
              <a:t>adták</a:t>
            </a:r>
            <a:r>
              <a:rPr lang="en-US" sz="1700" dirty="0"/>
              <a:t> ki a Principia</a:t>
            </a:r>
            <a:r>
              <a:rPr lang="hu-HU" sz="1700" dirty="0"/>
              <a:t> </a:t>
            </a:r>
            <a:r>
              <a:rPr lang="en-US" sz="1700" dirty="0"/>
              <a:t>Mathematica c. </a:t>
            </a:r>
            <a:r>
              <a:rPr lang="en-US" sz="1700" dirty="0" err="1"/>
              <a:t>művét</a:t>
            </a:r>
            <a:r>
              <a:rPr lang="en-US" sz="1700" dirty="0"/>
              <a:t>. Ebben </a:t>
            </a:r>
            <a:r>
              <a:rPr lang="en-US" sz="1700" dirty="0" err="1"/>
              <a:t>található</a:t>
            </a:r>
            <a:r>
              <a:rPr lang="hu-HU" sz="1700" dirty="0"/>
              <a:t> </a:t>
            </a:r>
            <a:r>
              <a:rPr lang="en-US" sz="1700" dirty="0"/>
              <a:t>a </a:t>
            </a:r>
            <a:r>
              <a:rPr lang="en-US" sz="1700" dirty="0" err="1"/>
              <a:t>négy</a:t>
            </a:r>
            <a:r>
              <a:rPr lang="en-US" sz="1700" dirty="0"/>
              <a:t> Newton-</a:t>
            </a:r>
            <a:r>
              <a:rPr lang="en-US" sz="1700" dirty="0" err="1"/>
              <a:t>törvény</a:t>
            </a:r>
            <a:r>
              <a:rPr lang="en-US" sz="1700" dirty="0"/>
              <a:t>, </a:t>
            </a:r>
            <a:r>
              <a:rPr lang="en-US" sz="1700" dirty="0" err="1"/>
              <a:t>mely</a:t>
            </a:r>
            <a:r>
              <a:rPr lang="en-US" sz="1700" dirty="0"/>
              <a:t> a </a:t>
            </a:r>
            <a:r>
              <a:rPr lang="en-US" sz="1700" dirty="0" err="1"/>
              <a:t>klasszikus</a:t>
            </a:r>
            <a:r>
              <a:rPr lang="en-US" sz="1700" dirty="0"/>
              <a:t> </a:t>
            </a:r>
            <a:r>
              <a:rPr lang="en-US" sz="1700" dirty="0" err="1"/>
              <a:t>mechanika</a:t>
            </a:r>
            <a:r>
              <a:rPr lang="en-US" sz="1700" dirty="0"/>
              <a:t> </a:t>
            </a:r>
            <a:r>
              <a:rPr lang="en-US" sz="1700" dirty="0" err="1"/>
              <a:t>alapját</a:t>
            </a:r>
            <a:r>
              <a:rPr lang="en-US" sz="1700" dirty="0"/>
              <a:t> </a:t>
            </a:r>
            <a:r>
              <a:rPr lang="en-US" sz="1700" dirty="0" err="1"/>
              <a:t>képezi</a:t>
            </a:r>
            <a:r>
              <a:rPr lang="en-US" sz="1700" dirty="0"/>
              <a:t>. A </a:t>
            </a:r>
            <a:r>
              <a:rPr lang="en-US" sz="1700" dirty="0" err="1"/>
              <a:t>negyedik</a:t>
            </a:r>
            <a:r>
              <a:rPr lang="en-US" sz="1700" dirty="0"/>
              <a:t> </a:t>
            </a:r>
            <a:r>
              <a:rPr lang="en-US" sz="1700" dirty="0" err="1"/>
              <a:t>törvényt</a:t>
            </a:r>
            <a:r>
              <a:rPr lang="en-US" sz="1700" dirty="0"/>
              <a:t> </a:t>
            </a:r>
            <a:r>
              <a:rPr lang="en-US" sz="1700" dirty="0" err="1"/>
              <a:t>nem</a:t>
            </a:r>
            <a:r>
              <a:rPr lang="en-US" sz="1700" dirty="0"/>
              <a:t> </a:t>
            </a:r>
            <a:r>
              <a:rPr lang="en-US" sz="1700" dirty="0" err="1"/>
              <a:t>fogalmazta</a:t>
            </a:r>
            <a:r>
              <a:rPr lang="en-US" sz="1700" dirty="0"/>
              <a:t> meg </a:t>
            </a:r>
            <a:r>
              <a:rPr lang="en-US" sz="1700" dirty="0" err="1"/>
              <a:t>igazán</a:t>
            </a:r>
            <a:r>
              <a:rPr lang="en-US" sz="1700" dirty="0"/>
              <a:t>, </a:t>
            </a:r>
            <a:r>
              <a:rPr lang="en-US" sz="1700" dirty="0" err="1"/>
              <a:t>mert</a:t>
            </a:r>
            <a:r>
              <a:rPr lang="en-US" sz="1700" dirty="0"/>
              <a:t> </a:t>
            </a:r>
            <a:r>
              <a:rPr lang="en-US" sz="1700" dirty="0" err="1"/>
              <a:t>alap</a:t>
            </a:r>
            <a:r>
              <a:rPr lang="en-US" sz="1700" dirty="0"/>
              <a:t> </a:t>
            </a:r>
            <a:r>
              <a:rPr lang="en-US" sz="1700" dirty="0" err="1"/>
              <a:t>tényként</a:t>
            </a:r>
            <a:r>
              <a:rPr lang="en-US" sz="1700" dirty="0"/>
              <a:t> </a:t>
            </a:r>
            <a:r>
              <a:rPr lang="en-US" sz="1700" dirty="0" err="1"/>
              <a:t>kezelte</a:t>
            </a:r>
            <a:r>
              <a:rPr lang="en-US" sz="1700" dirty="0"/>
              <a:t>. </a:t>
            </a:r>
            <a:r>
              <a:rPr lang="en-US" sz="1700" dirty="0" err="1"/>
              <a:t>Rájött</a:t>
            </a:r>
            <a:r>
              <a:rPr lang="en-US" sz="1700" dirty="0"/>
              <a:t>, </a:t>
            </a:r>
            <a:r>
              <a:rPr lang="en-US" sz="1700" dirty="0" err="1"/>
              <a:t>hogy</a:t>
            </a:r>
            <a:r>
              <a:rPr lang="en-US" sz="1700" dirty="0"/>
              <a:t> a </a:t>
            </a:r>
            <a:r>
              <a:rPr lang="en-US" sz="1700" dirty="0" err="1"/>
              <a:t>testek</a:t>
            </a:r>
            <a:r>
              <a:rPr lang="en-US" sz="1700" dirty="0"/>
              <a:t> </a:t>
            </a:r>
            <a:r>
              <a:rPr lang="en-US" sz="1700" dirty="0" err="1"/>
              <a:t>kölcsönösen</a:t>
            </a:r>
            <a:r>
              <a:rPr lang="en-US" sz="1700" dirty="0"/>
              <a:t> </a:t>
            </a:r>
            <a:r>
              <a:rPr lang="en-US" sz="1700" dirty="0" err="1"/>
              <a:t>hatással</a:t>
            </a:r>
            <a:r>
              <a:rPr lang="en-US" sz="1700" dirty="0"/>
              <a:t> </a:t>
            </a:r>
            <a:r>
              <a:rPr lang="en-US" sz="1700" dirty="0" err="1"/>
              <a:t>vannak</a:t>
            </a:r>
            <a:r>
              <a:rPr lang="en-US" sz="1700" dirty="0"/>
              <a:t> </a:t>
            </a:r>
            <a:r>
              <a:rPr lang="en-US" sz="1700" dirty="0" err="1"/>
              <a:t>egymásra</a:t>
            </a:r>
            <a:r>
              <a:rPr lang="en-US" sz="1700" dirty="0"/>
              <a:t>. Newton, </a:t>
            </a:r>
            <a:r>
              <a:rPr lang="en-US" sz="1700" dirty="0" err="1"/>
              <a:t>csakúgy</a:t>
            </a:r>
            <a:r>
              <a:rPr lang="en-US" sz="1700" dirty="0"/>
              <a:t>, mint Leibniz,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Analízis</a:t>
            </a:r>
            <a:r>
              <a:rPr lang="en-US" sz="1700" dirty="0"/>
              <a:t> (</a:t>
            </a:r>
            <a:r>
              <a:rPr lang="en-US" sz="1700" dirty="0" err="1"/>
              <a:t>differenciálszámítás</a:t>
            </a:r>
            <a:r>
              <a:rPr lang="en-US" sz="1700" dirty="0"/>
              <a:t> </a:t>
            </a:r>
            <a:r>
              <a:rPr lang="en-US" sz="1700" dirty="0" err="1"/>
              <a:t>és</a:t>
            </a:r>
            <a:r>
              <a:rPr lang="en-US" sz="1700" dirty="0"/>
              <a:t> </a:t>
            </a:r>
            <a:r>
              <a:rPr lang="en-US" sz="1700" dirty="0" err="1"/>
              <a:t>integrálszámítá</a:t>
            </a:r>
            <a:r>
              <a:rPr lang="en-US" sz="1700" dirty="0"/>
              <a:t> s) </a:t>
            </a:r>
            <a:r>
              <a:rPr lang="en-US" sz="1700" dirty="0" err="1"/>
              <a:t>egyik</a:t>
            </a:r>
            <a:r>
              <a:rPr lang="en-US" sz="1700" dirty="0"/>
              <a:t> </a:t>
            </a:r>
            <a:r>
              <a:rPr lang="en-US" sz="1700" dirty="0" err="1"/>
              <a:t>megalkotója</a:t>
            </a:r>
            <a:r>
              <a:rPr lang="en-US" sz="1700" dirty="0"/>
              <a:t>. </a:t>
            </a:r>
            <a:r>
              <a:rPr lang="en-US" sz="1700" dirty="0" err="1"/>
              <a:t>Optikai</a:t>
            </a:r>
            <a:r>
              <a:rPr lang="en-US" sz="1700" dirty="0"/>
              <a:t> </a:t>
            </a:r>
            <a:r>
              <a:rPr lang="en-US" sz="1700" dirty="0" err="1"/>
              <a:t>kutatásokat</a:t>
            </a:r>
            <a:r>
              <a:rPr lang="en-US" sz="1700" dirty="0"/>
              <a:t> is </a:t>
            </a:r>
            <a:r>
              <a:rPr lang="en-US" sz="1700" dirty="0" err="1"/>
              <a:t>végzett</a:t>
            </a:r>
            <a:r>
              <a:rPr lang="en-US" sz="1700" dirty="0"/>
              <a:t>, </a:t>
            </a:r>
            <a:r>
              <a:rPr lang="en-US" sz="1700" dirty="0" err="1"/>
              <a:t>feltételezte</a:t>
            </a:r>
            <a:r>
              <a:rPr lang="en-US" sz="1700" dirty="0"/>
              <a:t>, </a:t>
            </a:r>
            <a:r>
              <a:rPr lang="en-US" sz="1700" dirty="0" err="1"/>
              <a:t>hogy</a:t>
            </a:r>
            <a:r>
              <a:rPr lang="en-US" sz="1700" dirty="0"/>
              <a:t> a </a:t>
            </a:r>
            <a:r>
              <a:rPr lang="en-US" sz="1700" dirty="0" err="1"/>
              <a:t>fénynek</a:t>
            </a:r>
            <a:r>
              <a:rPr lang="en-US" sz="1700" dirty="0"/>
              <a:t> </a:t>
            </a:r>
            <a:r>
              <a:rPr lang="en-US" sz="1700" dirty="0" err="1"/>
              <a:t>részecske</a:t>
            </a:r>
            <a:r>
              <a:rPr lang="en-US" sz="1700" dirty="0"/>
              <a:t> </a:t>
            </a:r>
            <a:r>
              <a:rPr lang="en-US" sz="1700" dirty="0" err="1"/>
              <a:t>természete</a:t>
            </a:r>
            <a:r>
              <a:rPr lang="en-US" sz="1700" dirty="0"/>
              <a:t> van.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687BBF0-65EC-77EB-E066-DAC18A3189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7623" y="867064"/>
            <a:ext cx="4355817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42000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D6716A-5F45-3530-23F7-F1A2A50D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Blaise Pascal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 Clermont-Ferrand , 1623. június 19. – Párizs, 1662. augusztus 19.) francia fizikus, matematikus, teológus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B0BCE5-59F7-C0F0-9105-B5F7A1C57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300" dirty="0" err="1"/>
              <a:t>Munkássága</a:t>
            </a:r>
            <a:r>
              <a:rPr lang="en-US" sz="1300" dirty="0"/>
              <a:t>:</a:t>
            </a:r>
          </a:p>
          <a:p>
            <a:pPr marL="0" indent="0">
              <a:buNone/>
            </a:pPr>
            <a:r>
              <a:rPr lang="hu-HU" sz="1300" dirty="0"/>
              <a:t>  </a:t>
            </a:r>
            <a:r>
              <a:rPr lang="en-US" sz="1300" dirty="0"/>
              <a:t>Blaise Pascal </a:t>
            </a:r>
            <a:r>
              <a:rPr lang="en-US" sz="1300" dirty="0" err="1"/>
              <a:t>munkásága</a:t>
            </a:r>
            <a:r>
              <a:rPr lang="en-US" sz="1300" dirty="0"/>
              <a:t> </a:t>
            </a:r>
            <a:r>
              <a:rPr lang="en-US" sz="1300" dirty="0" err="1"/>
              <a:t>nagy</a:t>
            </a:r>
            <a:r>
              <a:rPr lang="en-US" sz="1300" dirty="0"/>
              <a:t> </a:t>
            </a:r>
            <a:r>
              <a:rPr lang="en-US" sz="1300" dirty="0" err="1"/>
              <a:t>hatással</a:t>
            </a:r>
            <a:r>
              <a:rPr lang="en-US" sz="1300" dirty="0"/>
              <a:t> volt (</a:t>
            </a:r>
            <a:r>
              <a:rPr lang="en-US" sz="1300" dirty="0" err="1"/>
              <a:t>és</a:t>
            </a:r>
            <a:r>
              <a:rPr lang="en-US" sz="1300" dirty="0"/>
              <a:t> most is van) a </a:t>
            </a:r>
            <a:r>
              <a:rPr lang="en-US" sz="1300" dirty="0" err="1"/>
              <a:t>tudományok</a:t>
            </a:r>
            <a:r>
              <a:rPr lang="en-US" sz="1300" dirty="0"/>
              <a:t> </a:t>
            </a:r>
            <a:r>
              <a:rPr lang="en-US" sz="1300" dirty="0" err="1"/>
              <a:t>fejlődésére</a:t>
            </a:r>
            <a:r>
              <a:rPr lang="en-US" sz="1300" dirty="0"/>
              <a:t> </a:t>
            </a:r>
            <a:r>
              <a:rPr lang="en-US" sz="1300" dirty="0" err="1"/>
              <a:t>és</a:t>
            </a:r>
            <a:r>
              <a:rPr lang="en-US" sz="1300" dirty="0"/>
              <a:t> </a:t>
            </a:r>
            <a:r>
              <a:rPr lang="en-US" sz="1300" dirty="0" err="1"/>
              <a:t>illetve</a:t>
            </a:r>
            <a:r>
              <a:rPr lang="en-US" sz="1300" dirty="0"/>
              <a:t> a </a:t>
            </a:r>
            <a:r>
              <a:rPr lang="en-US" sz="1300" dirty="0" err="1"/>
              <a:t>tudományok</a:t>
            </a:r>
            <a:r>
              <a:rPr lang="en-US" sz="1300" dirty="0"/>
              <a:t> </a:t>
            </a:r>
            <a:r>
              <a:rPr lang="en-US" sz="1300" dirty="0" err="1"/>
              <a:t>spektrumában</a:t>
            </a:r>
            <a:r>
              <a:rPr lang="en-US" sz="1300" dirty="0"/>
              <a:t> </a:t>
            </a:r>
            <a:r>
              <a:rPr lang="en-US" sz="1300" dirty="0" err="1"/>
              <a:t>dolgozó</a:t>
            </a:r>
            <a:r>
              <a:rPr lang="en-US" sz="1300" dirty="0"/>
              <a:t> </a:t>
            </a:r>
            <a:r>
              <a:rPr lang="en-US" sz="1300" dirty="0" err="1"/>
              <a:t>személyekre</a:t>
            </a:r>
            <a:r>
              <a:rPr lang="en-US" sz="1300" dirty="0"/>
              <a:t>. A </a:t>
            </a:r>
            <a:r>
              <a:rPr lang="en-US" sz="1300" dirty="0" err="1"/>
              <a:t>pályafutása</a:t>
            </a:r>
            <a:r>
              <a:rPr lang="en-US" sz="1300" dirty="0"/>
              <a:t> 2 </a:t>
            </a:r>
            <a:r>
              <a:rPr lang="en-US" sz="1300" dirty="0" err="1"/>
              <a:t>nagy</a:t>
            </a:r>
            <a:r>
              <a:rPr lang="en-US" sz="1300" dirty="0"/>
              <a:t> </a:t>
            </a:r>
            <a:r>
              <a:rPr lang="en-US" sz="1300" dirty="0" err="1"/>
              <a:t>szegmensre</a:t>
            </a:r>
            <a:r>
              <a:rPr lang="en-US" sz="1300" dirty="0"/>
              <a:t> </a:t>
            </a:r>
            <a:r>
              <a:rPr lang="en-US" sz="1300" dirty="0" err="1"/>
              <a:t>csoportosítható</a:t>
            </a:r>
            <a:r>
              <a:rPr lang="en-US" sz="1300" dirty="0"/>
              <a:t>, van a </a:t>
            </a:r>
            <a:r>
              <a:rPr lang="en-US" sz="1300" dirty="0" err="1"/>
              <a:t>matematikai</a:t>
            </a:r>
            <a:r>
              <a:rPr lang="en-US" sz="1300" dirty="0"/>
              <a:t> </a:t>
            </a:r>
            <a:r>
              <a:rPr lang="en-US" sz="1300" dirty="0" err="1"/>
              <a:t>tendenciájú</a:t>
            </a:r>
            <a:r>
              <a:rPr lang="en-US" sz="1300" dirty="0"/>
              <a:t> </a:t>
            </a:r>
            <a:r>
              <a:rPr lang="en-US" sz="1300" dirty="0" err="1"/>
              <a:t>és</a:t>
            </a:r>
            <a:r>
              <a:rPr lang="en-US" sz="1300" dirty="0"/>
              <a:t> van a </a:t>
            </a:r>
            <a:r>
              <a:rPr lang="en-US" sz="1300" dirty="0" err="1"/>
              <a:t>fizikai</a:t>
            </a:r>
            <a:r>
              <a:rPr lang="en-US" sz="1300" dirty="0"/>
              <a:t> </a:t>
            </a:r>
            <a:r>
              <a:rPr lang="en-US" sz="1300" dirty="0" err="1"/>
              <a:t>tendenciájú</a:t>
            </a:r>
            <a:r>
              <a:rPr lang="en-US" sz="1300" dirty="0"/>
              <a:t> </a:t>
            </a:r>
            <a:r>
              <a:rPr lang="en-US" sz="1300" dirty="0" err="1"/>
              <a:t>csoport</a:t>
            </a:r>
            <a:r>
              <a:rPr lang="en-US" sz="1300" dirty="0"/>
              <a:t>. </a:t>
            </a:r>
            <a:r>
              <a:rPr lang="en-US" sz="1300" dirty="0" err="1"/>
              <a:t>Matematika</a:t>
            </a:r>
            <a:r>
              <a:rPr lang="en-US" sz="1300" dirty="0"/>
              <a:t> </a:t>
            </a:r>
            <a:r>
              <a:rPr lang="en-US" sz="1300" dirty="0" err="1"/>
              <a:t>irányzatát</a:t>
            </a:r>
            <a:r>
              <a:rPr lang="en-US" sz="1300" dirty="0"/>
              <a:t> </a:t>
            </a:r>
            <a:r>
              <a:rPr lang="en-US" sz="1300" dirty="0" err="1"/>
              <a:t>előszőr</a:t>
            </a:r>
            <a:r>
              <a:rPr lang="en-US" sz="1300" dirty="0"/>
              <a:t> </a:t>
            </a:r>
            <a:r>
              <a:rPr lang="en-US" sz="1300" dirty="0" err="1"/>
              <a:t>egy</a:t>
            </a:r>
            <a:r>
              <a:rPr lang="en-US" sz="1300" dirty="0"/>
              <a:t> </a:t>
            </a:r>
            <a:r>
              <a:rPr lang="en-US" sz="1300" dirty="0" err="1"/>
              <a:t>mechanikus</a:t>
            </a:r>
            <a:r>
              <a:rPr lang="en-US" sz="1300" dirty="0"/>
              <a:t> </a:t>
            </a:r>
            <a:r>
              <a:rPr lang="en-US" sz="1300" dirty="0" err="1"/>
              <a:t>számológéppel</a:t>
            </a:r>
            <a:r>
              <a:rPr lang="en-US" sz="1300" dirty="0"/>
              <a:t> </a:t>
            </a:r>
            <a:r>
              <a:rPr lang="en-US" sz="1300" dirty="0" err="1"/>
              <a:t>erősítette</a:t>
            </a:r>
            <a:r>
              <a:rPr lang="en-US" sz="1300" dirty="0"/>
              <a:t>, </a:t>
            </a:r>
            <a:r>
              <a:rPr lang="en-US" sz="1300" dirty="0" err="1"/>
              <a:t>amit</a:t>
            </a:r>
            <a:r>
              <a:rPr lang="en-US" sz="1300" dirty="0"/>
              <a:t> </a:t>
            </a:r>
            <a:r>
              <a:rPr lang="en-US" sz="1300" dirty="0" err="1"/>
              <a:t>apja</a:t>
            </a:r>
            <a:r>
              <a:rPr lang="en-US" sz="1300" dirty="0"/>
              <a:t> </a:t>
            </a:r>
            <a:r>
              <a:rPr lang="en-US" sz="1300" dirty="0" err="1"/>
              <a:t>munkájának</a:t>
            </a:r>
            <a:r>
              <a:rPr lang="en-US" sz="1300" dirty="0"/>
              <a:t> </a:t>
            </a:r>
            <a:r>
              <a:rPr lang="en-US" sz="1300" dirty="0" err="1"/>
              <a:t>megkönnyebbítésére</a:t>
            </a:r>
            <a:r>
              <a:rPr lang="en-US" sz="1300" dirty="0"/>
              <a:t> </a:t>
            </a:r>
            <a:r>
              <a:rPr lang="en-US" sz="1300" dirty="0" err="1"/>
              <a:t>szánt</a:t>
            </a:r>
            <a:r>
              <a:rPr lang="en-US" sz="1300" dirty="0"/>
              <a:t>. (1643) </a:t>
            </a:r>
            <a:r>
              <a:rPr lang="en-US" sz="1300" dirty="0" err="1"/>
              <a:t>Ezen</a:t>
            </a:r>
            <a:r>
              <a:rPr lang="en-US" sz="1300" dirty="0"/>
              <a:t> </a:t>
            </a:r>
            <a:r>
              <a:rPr lang="en-US" sz="1300" dirty="0" err="1"/>
              <a:t>túl</a:t>
            </a:r>
            <a:r>
              <a:rPr lang="en-US" sz="1300" dirty="0"/>
              <a:t> </a:t>
            </a:r>
            <a:r>
              <a:rPr lang="en-US" sz="1300" dirty="0" err="1"/>
              <a:t>színesíttette</a:t>
            </a:r>
            <a:r>
              <a:rPr lang="en-US" sz="1300" dirty="0"/>
              <a:t> </a:t>
            </a:r>
            <a:r>
              <a:rPr lang="en-US" sz="1300" dirty="0" err="1"/>
              <a:t>még</a:t>
            </a:r>
            <a:r>
              <a:rPr lang="en-US" sz="1300" dirty="0"/>
              <a:t> </a:t>
            </a:r>
            <a:r>
              <a:rPr lang="en-US" sz="1300" dirty="0" err="1"/>
              <a:t>ezt</a:t>
            </a:r>
            <a:r>
              <a:rPr lang="en-US" sz="1300" dirty="0"/>
              <a:t> a </a:t>
            </a:r>
            <a:r>
              <a:rPr lang="en-US" sz="1300" dirty="0" err="1"/>
              <a:t>tudományágat</a:t>
            </a:r>
            <a:r>
              <a:rPr lang="en-US" sz="1300" dirty="0"/>
              <a:t> a </a:t>
            </a:r>
            <a:r>
              <a:rPr lang="en-US" sz="1300" dirty="0" err="1"/>
              <a:t>róla</a:t>
            </a:r>
            <a:r>
              <a:rPr lang="en-US" sz="1300" dirty="0"/>
              <a:t> </a:t>
            </a:r>
            <a:r>
              <a:rPr lang="en-US" sz="1300" dirty="0" err="1"/>
              <a:t>elnevezett</a:t>
            </a:r>
            <a:r>
              <a:rPr lang="en-US" sz="1300" dirty="0"/>
              <a:t> Pascal </a:t>
            </a:r>
            <a:r>
              <a:rPr lang="en-US" sz="1300" dirty="0" err="1"/>
              <a:t>háromszöggel</a:t>
            </a:r>
            <a:r>
              <a:rPr lang="en-US" sz="1300" dirty="0"/>
              <a:t>, </a:t>
            </a:r>
            <a:r>
              <a:rPr lang="en-US" sz="1300" dirty="0" err="1"/>
              <a:t>és</a:t>
            </a:r>
            <a:r>
              <a:rPr lang="en-US" sz="1300" dirty="0"/>
              <a:t> </a:t>
            </a:r>
            <a:r>
              <a:rPr lang="en-US" sz="1300" dirty="0" err="1"/>
              <a:t>még</a:t>
            </a:r>
            <a:r>
              <a:rPr lang="en-US" sz="1300" dirty="0"/>
              <a:t> a </a:t>
            </a:r>
            <a:r>
              <a:rPr lang="en-US" sz="1300" dirty="0" err="1"/>
              <a:t>jól</a:t>
            </a:r>
            <a:r>
              <a:rPr lang="en-US" sz="1300" dirty="0"/>
              <a:t> </a:t>
            </a:r>
            <a:r>
              <a:rPr lang="en-US" sz="1300" dirty="0" err="1"/>
              <a:t>ismert</a:t>
            </a:r>
            <a:r>
              <a:rPr lang="en-US" sz="1300" dirty="0"/>
              <a:t> </a:t>
            </a:r>
            <a:r>
              <a:rPr lang="en-US" sz="1300" dirty="0" err="1"/>
              <a:t>szintén</a:t>
            </a:r>
            <a:r>
              <a:rPr lang="en-US" sz="1300" dirty="0"/>
              <a:t> </a:t>
            </a:r>
            <a:r>
              <a:rPr lang="en-US" sz="1300" dirty="0" err="1"/>
              <a:t>róla</a:t>
            </a:r>
            <a:r>
              <a:rPr lang="en-US" sz="1300" dirty="0"/>
              <a:t> </a:t>
            </a:r>
            <a:r>
              <a:rPr lang="en-US" sz="1300" dirty="0" err="1"/>
              <a:t>elnevezett</a:t>
            </a:r>
            <a:r>
              <a:rPr lang="en-US" sz="1300" dirty="0"/>
              <a:t> Pascal </a:t>
            </a:r>
            <a:r>
              <a:rPr lang="en-US" sz="1300" dirty="0" err="1"/>
              <a:t>tétellel</a:t>
            </a:r>
            <a:r>
              <a:rPr lang="en-US" sz="1300" dirty="0"/>
              <a:t>. A </a:t>
            </a:r>
            <a:r>
              <a:rPr lang="en-US" sz="1300" dirty="0" err="1"/>
              <a:t>fizika</a:t>
            </a:r>
            <a:r>
              <a:rPr lang="en-US" sz="1300" dirty="0"/>
              <a:t> </a:t>
            </a:r>
            <a:r>
              <a:rPr lang="en-US" sz="1300" dirty="0" err="1"/>
              <a:t>tudományágát</a:t>
            </a:r>
            <a:r>
              <a:rPr lang="en-US" sz="1300" dirty="0"/>
              <a:t> a Pascal </a:t>
            </a:r>
            <a:r>
              <a:rPr lang="en-US" sz="1300" dirty="0" err="1"/>
              <a:t>törvénnyel</a:t>
            </a:r>
            <a:r>
              <a:rPr lang="en-US" sz="1300" dirty="0"/>
              <a:t> (A </a:t>
            </a:r>
            <a:r>
              <a:rPr lang="en-US" sz="1300" dirty="0" err="1"/>
              <a:t>nyomás</a:t>
            </a:r>
            <a:r>
              <a:rPr lang="en-US" sz="1300" dirty="0"/>
              <a:t> </a:t>
            </a:r>
            <a:r>
              <a:rPr lang="en-US" sz="1300" dirty="0" err="1"/>
              <a:t>annál</a:t>
            </a:r>
            <a:r>
              <a:rPr lang="en-US" sz="1300" dirty="0"/>
              <a:t> </a:t>
            </a:r>
            <a:r>
              <a:rPr lang="en-US" sz="1300" dirty="0" err="1"/>
              <a:t>nagyobb</a:t>
            </a:r>
            <a:r>
              <a:rPr lang="en-US" sz="1300" dirty="0"/>
              <a:t>, </a:t>
            </a:r>
            <a:r>
              <a:rPr lang="en-US" sz="1300" dirty="0" err="1"/>
              <a:t>minél</a:t>
            </a:r>
            <a:r>
              <a:rPr lang="en-US" sz="1300" dirty="0"/>
              <a:t> </a:t>
            </a:r>
            <a:r>
              <a:rPr lang="en-US" sz="1300" dirty="0" err="1"/>
              <a:t>nagyobb</a:t>
            </a:r>
            <a:r>
              <a:rPr lang="en-US" sz="1300" dirty="0"/>
              <a:t> a </a:t>
            </a:r>
            <a:r>
              <a:rPr lang="en-US" sz="1300" dirty="0" err="1"/>
              <a:t>nyomóerő</a:t>
            </a:r>
            <a:r>
              <a:rPr lang="en-US" sz="1300" dirty="0"/>
              <a:t> </a:t>
            </a:r>
            <a:r>
              <a:rPr lang="en-US" sz="1300" dirty="0" err="1"/>
              <a:t>és</a:t>
            </a:r>
            <a:r>
              <a:rPr lang="en-US" sz="1300" dirty="0"/>
              <a:t> </a:t>
            </a:r>
            <a:r>
              <a:rPr lang="en-US" sz="1300" dirty="0" err="1"/>
              <a:t>minél</a:t>
            </a:r>
            <a:r>
              <a:rPr lang="en-US" sz="1300" dirty="0"/>
              <a:t> </a:t>
            </a:r>
            <a:r>
              <a:rPr lang="en-US" sz="1300" dirty="0" err="1"/>
              <a:t>kisebb</a:t>
            </a:r>
            <a:r>
              <a:rPr lang="en-US" sz="1300" dirty="0"/>
              <a:t> a </a:t>
            </a:r>
            <a:r>
              <a:rPr lang="en-US" sz="1300" dirty="0" err="1"/>
              <a:t>nyomott</a:t>
            </a:r>
            <a:r>
              <a:rPr lang="en-US" sz="1300" dirty="0"/>
              <a:t> </a:t>
            </a:r>
            <a:r>
              <a:rPr lang="en-US" sz="1300" dirty="0" err="1"/>
              <a:t>felület</a:t>
            </a:r>
            <a:r>
              <a:rPr lang="en-US" sz="1300" dirty="0"/>
              <a:t>), </a:t>
            </a:r>
            <a:r>
              <a:rPr lang="en-US" sz="1300" dirty="0" err="1"/>
              <a:t>barométer</a:t>
            </a:r>
            <a:r>
              <a:rPr lang="en-US" sz="1300" dirty="0"/>
              <a:t> </a:t>
            </a:r>
            <a:r>
              <a:rPr lang="en-US" sz="1300" dirty="0" err="1"/>
              <a:t>kifejlesztésének</a:t>
            </a:r>
            <a:r>
              <a:rPr lang="en-US" sz="1300" dirty="0"/>
              <a:t> </a:t>
            </a:r>
            <a:r>
              <a:rPr lang="en-US" sz="1300" dirty="0" err="1"/>
              <a:t>elősegítésével</a:t>
            </a:r>
            <a:r>
              <a:rPr lang="en-US" sz="1300" dirty="0"/>
              <a:t> </a:t>
            </a:r>
            <a:r>
              <a:rPr lang="en-US" sz="1300" dirty="0" err="1"/>
              <a:t>és</a:t>
            </a:r>
            <a:r>
              <a:rPr lang="en-US" sz="1300" dirty="0"/>
              <a:t> </a:t>
            </a:r>
            <a:r>
              <a:rPr lang="en-US" sz="1300" dirty="0" err="1"/>
              <a:t>hidrodinamikával</a:t>
            </a:r>
            <a:r>
              <a:rPr lang="en-US" sz="1300" dirty="0"/>
              <a:t> </a:t>
            </a:r>
            <a:r>
              <a:rPr lang="en-US" sz="1300" dirty="0" err="1"/>
              <a:t>kapcsolatos</a:t>
            </a:r>
            <a:r>
              <a:rPr lang="en-US" sz="1300" dirty="0"/>
              <a:t> </a:t>
            </a:r>
            <a:r>
              <a:rPr lang="en-US" sz="1300" dirty="0" err="1"/>
              <a:t>munkálataival</a:t>
            </a:r>
            <a:r>
              <a:rPr lang="en-US" sz="1300" dirty="0"/>
              <a:t> </a:t>
            </a:r>
            <a:r>
              <a:rPr lang="en-US" sz="1300" dirty="0" err="1"/>
              <a:t>bővítette</a:t>
            </a:r>
            <a:r>
              <a:rPr lang="en-US" sz="1300" dirty="0"/>
              <a:t>. Mind </a:t>
            </a:r>
            <a:r>
              <a:rPr lang="en-US" sz="1300" dirty="0" err="1"/>
              <a:t>ezek</a:t>
            </a:r>
            <a:r>
              <a:rPr lang="en-US" sz="1300" dirty="0"/>
              <a:t> </a:t>
            </a:r>
            <a:r>
              <a:rPr lang="en-US" sz="1300" dirty="0" err="1"/>
              <a:t>az</a:t>
            </a:r>
            <a:r>
              <a:rPr lang="en-US" sz="1300" dirty="0"/>
              <a:t> </a:t>
            </a:r>
            <a:r>
              <a:rPr lang="en-US" sz="1300" dirty="0" err="1"/>
              <a:t>érdemek</a:t>
            </a:r>
            <a:r>
              <a:rPr lang="en-US" sz="1300" dirty="0"/>
              <a:t> </a:t>
            </a:r>
            <a:r>
              <a:rPr lang="en-US" sz="1300" dirty="0" err="1"/>
              <a:t>odavezettek</a:t>
            </a:r>
            <a:r>
              <a:rPr lang="en-US" sz="1300" dirty="0"/>
              <a:t>, </a:t>
            </a:r>
            <a:r>
              <a:rPr lang="en-US" sz="1300" dirty="0" err="1"/>
              <a:t>hogy</a:t>
            </a:r>
            <a:r>
              <a:rPr lang="en-US" sz="1300" dirty="0"/>
              <a:t> a neve a </a:t>
            </a:r>
            <a:r>
              <a:rPr lang="en-US" sz="1300" dirty="0" err="1"/>
              <a:t>nyomás</a:t>
            </a:r>
            <a:r>
              <a:rPr lang="en-US" sz="1300" dirty="0"/>
              <a:t> </a:t>
            </a:r>
            <a:r>
              <a:rPr lang="en-US" sz="1300" dirty="0" err="1"/>
              <a:t>mértékegysége</a:t>
            </a:r>
            <a:r>
              <a:rPr lang="en-US" sz="1300" dirty="0"/>
              <a:t> </a:t>
            </a:r>
            <a:r>
              <a:rPr lang="en-US" sz="1300" dirty="0" err="1"/>
              <a:t>lett</a:t>
            </a:r>
            <a:r>
              <a:rPr lang="en-US" sz="1300" dirty="0"/>
              <a:t>. </a:t>
            </a:r>
            <a:r>
              <a:rPr lang="en-US" sz="1300" dirty="0" err="1"/>
              <a:t>Mértékegység</a:t>
            </a:r>
            <a:r>
              <a:rPr lang="en-US" sz="1300" dirty="0"/>
              <a:t> </a:t>
            </a:r>
            <a:r>
              <a:rPr lang="en-US" sz="1300" dirty="0" err="1"/>
              <a:t>jele</a:t>
            </a:r>
            <a:r>
              <a:rPr lang="en-US" sz="1300" dirty="0"/>
              <a:t>: Pa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EE911C2-FF4A-532B-0E32-2CDC4EFB3D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1199" y="867064"/>
            <a:ext cx="3828665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72304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9D1E03-A66D-F97D-0A1C-650BDBF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Georg Simon Ohm</a:t>
            </a:r>
            <a:b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(1789.03.15-Erlangen – 1854.06.06- München) német fizikus és matematikus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025FF4-CB46-13DE-BBD2-F9CDC1E84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 err="1"/>
              <a:t>Munkássága</a:t>
            </a:r>
            <a:r>
              <a:rPr lang="en-US" sz="1700" dirty="0"/>
              <a:t>:</a:t>
            </a:r>
          </a:p>
          <a:p>
            <a:pPr marL="0" indent="0">
              <a:buNone/>
            </a:pPr>
            <a:r>
              <a:rPr lang="hu-HU" sz="1700" dirty="0"/>
              <a:t>  </a:t>
            </a:r>
            <a:r>
              <a:rPr lang="en-US" sz="1700" dirty="0"/>
              <a:t>1826-ban </a:t>
            </a:r>
            <a:r>
              <a:rPr lang="en-US" sz="1700" dirty="0" err="1"/>
              <a:t>ismertette</a:t>
            </a:r>
            <a:r>
              <a:rPr lang="en-US" sz="1700" dirty="0"/>
              <a:t> </a:t>
            </a:r>
            <a:r>
              <a:rPr lang="en-US" sz="1700" dirty="0" err="1"/>
              <a:t>először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általafelfedezett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róla</a:t>
            </a:r>
            <a:r>
              <a:rPr lang="en-US" sz="1700" dirty="0"/>
              <a:t> Ohm-</a:t>
            </a:r>
            <a:r>
              <a:rPr lang="en-US" sz="1700" dirty="0" err="1"/>
              <a:t>törvénynek</a:t>
            </a:r>
            <a:r>
              <a:rPr lang="en-US" sz="1700" dirty="0"/>
              <a:t> </a:t>
            </a:r>
            <a:r>
              <a:rPr lang="en-US" sz="1700" dirty="0" err="1"/>
              <a:t>nevezett</a:t>
            </a:r>
            <a:r>
              <a:rPr lang="en-US" sz="1700" dirty="0"/>
              <a:t> </a:t>
            </a:r>
            <a:r>
              <a:rPr lang="en-US" sz="1700" dirty="0" err="1"/>
              <a:t>fizikai</a:t>
            </a:r>
            <a:r>
              <a:rPr lang="en-US" sz="1700" dirty="0"/>
              <a:t> </a:t>
            </a:r>
            <a:r>
              <a:rPr lang="en-US" sz="1700" dirty="0" err="1"/>
              <a:t>törvényszerűséget</a:t>
            </a:r>
            <a:r>
              <a:rPr lang="en-US" sz="1700" dirty="0"/>
              <a:t>, </a:t>
            </a:r>
            <a:r>
              <a:rPr lang="en-US" sz="1700" dirty="0" err="1"/>
              <a:t>amely</a:t>
            </a:r>
            <a:r>
              <a:rPr lang="en-US" sz="1700" dirty="0"/>
              <a:t> </a:t>
            </a:r>
            <a:r>
              <a:rPr lang="en-US" sz="1700" dirty="0" err="1"/>
              <a:t>egy</a:t>
            </a:r>
            <a:r>
              <a:rPr lang="en-US" sz="1700" dirty="0"/>
              <a:t> </a:t>
            </a:r>
            <a:r>
              <a:rPr lang="en-US" sz="1700" dirty="0" err="1"/>
              <a:t>elektromos</a:t>
            </a:r>
            <a:r>
              <a:rPr lang="en-US" sz="1700" dirty="0"/>
              <a:t> </a:t>
            </a:r>
            <a:r>
              <a:rPr lang="en-US" sz="1700" dirty="0" err="1"/>
              <a:t>vezetékszakaszon</a:t>
            </a:r>
            <a:r>
              <a:rPr lang="en-US" sz="1700" dirty="0"/>
              <a:t> </a:t>
            </a:r>
            <a:r>
              <a:rPr lang="en-US" sz="1700" dirty="0" err="1"/>
              <a:t>átfolyó</a:t>
            </a:r>
            <a:r>
              <a:rPr lang="en-US" sz="1700" dirty="0"/>
              <a:t> </a:t>
            </a:r>
            <a:r>
              <a:rPr lang="en-US" sz="1700" dirty="0" err="1"/>
              <a:t>áram</a:t>
            </a:r>
            <a:r>
              <a:rPr lang="en-US" sz="1700" dirty="0"/>
              <a:t> </a:t>
            </a:r>
            <a:r>
              <a:rPr lang="en-US" sz="1700" dirty="0" err="1"/>
              <a:t>erőssége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a </a:t>
            </a:r>
            <a:r>
              <a:rPr lang="en-US" sz="1700" dirty="0" err="1"/>
              <a:t>rajta</a:t>
            </a:r>
            <a:r>
              <a:rPr lang="en-US" sz="1700" dirty="0"/>
              <a:t> </a:t>
            </a:r>
            <a:r>
              <a:rPr lang="en-US" sz="1700" dirty="0" err="1"/>
              <a:t>eső</a:t>
            </a:r>
            <a:r>
              <a:rPr lang="en-US" sz="1700" dirty="0"/>
              <a:t> </a:t>
            </a:r>
            <a:r>
              <a:rPr lang="en-US" sz="1700" dirty="0" err="1"/>
              <a:t>feszültség</a:t>
            </a:r>
            <a:r>
              <a:rPr lang="en-US" sz="1700" dirty="0"/>
              <a:t> </a:t>
            </a:r>
            <a:r>
              <a:rPr lang="en-US" sz="1700" dirty="0" err="1"/>
              <a:t>összefüggését</a:t>
            </a:r>
            <a:r>
              <a:rPr lang="en-US" sz="1700" dirty="0"/>
              <a:t> </a:t>
            </a:r>
            <a:r>
              <a:rPr lang="en-US" sz="1700" dirty="0" err="1"/>
              <a:t>adja</a:t>
            </a:r>
            <a:r>
              <a:rPr lang="en-US" sz="1700" dirty="0"/>
              <a:t> meg. </a:t>
            </a:r>
            <a:r>
              <a:rPr lang="en-US" sz="1700" dirty="0" err="1"/>
              <a:t>Ez</a:t>
            </a:r>
            <a:r>
              <a:rPr lang="en-US" sz="1700" dirty="0"/>
              <a:t> a </a:t>
            </a:r>
            <a:r>
              <a:rPr lang="en-US" sz="1700" dirty="0" err="1"/>
              <a:t>felfedezése</a:t>
            </a:r>
            <a:r>
              <a:rPr lang="en-US" sz="1700" dirty="0"/>
              <a:t> </a:t>
            </a:r>
            <a:r>
              <a:rPr lang="en-US" sz="1700" dirty="0" err="1"/>
              <a:t>alapján</a:t>
            </a:r>
            <a:r>
              <a:rPr lang="en-US" sz="1700" dirty="0"/>
              <a:t> </a:t>
            </a:r>
            <a:r>
              <a:rPr lang="en-US" sz="1700" dirty="0" err="1"/>
              <a:t>született</a:t>
            </a:r>
            <a:r>
              <a:rPr lang="en-US" sz="1700" dirty="0"/>
              <a:t> meg </a:t>
            </a:r>
            <a:r>
              <a:rPr lang="en-US" sz="1700" dirty="0" err="1"/>
              <a:t>az</a:t>
            </a:r>
            <a:r>
              <a:rPr lang="en-US" sz="1700" dirty="0"/>
              <a:t> 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összefüggés</a:t>
            </a:r>
            <a:r>
              <a:rPr lang="en-US" sz="1700" dirty="0"/>
              <a:t>, </a:t>
            </a:r>
            <a:r>
              <a:rPr lang="en-US" sz="1700" dirty="0" err="1"/>
              <a:t>amely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elektromos</a:t>
            </a:r>
            <a:r>
              <a:rPr lang="en-US" sz="1700" dirty="0"/>
              <a:t> </a:t>
            </a:r>
            <a:r>
              <a:rPr lang="en-US" sz="1700" dirty="0" err="1"/>
              <a:t>áramkörök</a:t>
            </a:r>
            <a:r>
              <a:rPr lang="en-US" sz="1700" dirty="0"/>
              <a:t> </a:t>
            </a:r>
            <a:r>
              <a:rPr lang="en-US" sz="1700" dirty="0" err="1"/>
              <a:t>működését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viselkedését</a:t>
            </a:r>
            <a:r>
              <a:rPr lang="en-US" sz="1700" dirty="0"/>
              <a:t> </a:t>
            </a:r>
            <a:r>
              <a:rPr lang="en-US" sz="1700" dirty="0" err="1"/>
              <a:t>írja</a:t>
            </a:r>
            <a:r>
              <a:rPr lang="en-US" sz="1700" dirty="0"/>
              <a:t> le. Ohm </a:t>
            </a:r>
            <a:r>
              <a:rPr lang="en-US" sz="1700" dirty="0" err="1"/>
              <a:t>munkássága</a:t>
            </a:r>
            <a:r>
              <a:rPr lang="en-US" sz="1700" dirty="0"/>
              <a:t> </a:t>
            </a:r>
            <a:r>
              <a:rPr lang="en-US" sz="1700" dirty="0" err="1"/>
              <a:t>alapvető</a:t>
            </a:r>
            <a:r>
              <a:rPr lang="en-US" sz="1700" dirty="0"/>
              <a:t> </a:t>
            </a:r>
            <a:r>
              <a:rPr lang="en-US" sz="1700" dirty="0" err="1"/>
              <a:t>fontosságú</a:t>
            </a:r>
            <a:r>
              <a:rPr lang="en-US" sz="1700" dirty="0"/>
              <a:t> volt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elektromos</a:t>
            </a:r>
            <a:r>
              <a:rPr lang="en-US" sz="1700" dirty="0"/>
              <a:t> </a:t>
            </a:r>
            <a:r>
              <a:rPr lang="en-US" sz="1700" dirty="0" err="1"/>
              <a:t>áramkörök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elektromos</a:t>
            </a:r>
            <a:r>
              <a:rPr lang="en-US" sz="1700" dirty="0"/>
              <a:t> </a:t>
            </a:r>
            <a:r>
              <a:rPr lang="en-US" sz="1700" dirty="0" err="1"/>
              <a:t>vezetőkkel</a:t>
            </a:r>
            <a:r>
              <a:rPr lang="en-US" sz="1700" dirty="0"/>
              <a:t> </a:t>
            </a:r>
            <a:r>
              <a:rPr lang="en-US" sz="1700" dirty="0" err="1"/>
              <a:t>kapcsolatos</a:t>
            </a:r>
            <a:r>
              <a:rPr lang="en-US" sz="1700" dirty="0"/>
              <a:t> </a:t>
            </a:r>
            <a:r>
              <a:rPr lang="en-US" sz="1700" dirty="0" err="1"/>
              <a:t>ismeretek</a:t>
            </a:r>
            <a:r>
              <a:rPr lang="en-US" sz="1700" dirty="0"/>
              <a:t> </a:t>
            </a:r>
            <a:r>
              <a:rPr lang="en-US" sz="1700" dirty="0" err="1"/>
              <a:t>fejlődésében</a:t>
            </a:r>
            <a:r>
              <a:rPr lang="en-US" sz="1700" dirty="0"/>
              <a:t>.</a:t>
            </a:r>
          </a:p>
        </p:txBody>
      </p:sp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740841E2-BD02-24D1-99EA-04070B0792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6234" y="867064"/>
            <a:ext cx="4098596" cy="5048790"/>
          </a:xfrm>
          <a:prstGeom prst="rect">
            <a:avLst/>
          </a:prstGeom>
        </p:spPr>
      </p:pic>
      <p:grpSp>
        <p:nvGrpSpPr>
          <p:cNvPr id="21" name="Group 16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21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3552A1-D117-5774-AE38-DF683A6F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Werner von Siemens</a:t>
            </a:r>
            <a:b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(1816.12.13 Lenthe - 1892.12.06 Berlin) német feltaláló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FD646A-D945-2E6A-129D-F8DF4AC9F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Munkássága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hu-HU" sz="1400" dirty="0"/>
              <a:t>  </a:t>
            </a:r>
            <a:r>
              <a:rPr lang="en-US" sz="1400" dirty="0" err="1"/>
              <a:t>Egyik</a:t>
            </a:r>
            <a:r>
              <a:rPr lang="en-US" sz="1400" dirty="0"/>
              <a:t> </a:t>
            </a:r>
            <a:r>
              <a:rPr lang="en-US" sz="1400" dirty="0" err="1"/>
              <a:t>legfontosabb</a:t>
            </a:r>
            <a:r>
              <a:rPr lang="en-US" sz="1400" dirty="0"/>
              <a:t> </a:t>
            </a:r>
            <a:r>
              <a:rPr lang="en-US" sz="1400" dirty="0" err="1"/>
              <a:t>találmányát</a:t>
            </a:r>
            <a:r>
              <a:rPr lang="en-US" sz="1400" dirty="0"/>
              <a:t> 1846-ban </a:t>
            </a:r>
            <a:r>
              <a:rPr lang="en-US" sz="1400" dirty="0" err="1"/>
              <a:t>fejlesztette</a:t>
            </a:r>
            <a:r>
              <a:rPr lang="en-US" sz="1400" dirty="0"/>
              <a:t> ki a </a:t>
            </a:r>
            <a:r>
              <a:rPr lang="en-US" sz="1400" dirty="0" err="1"/>
              <a:t>hadseregnek</a:t>
            </a:r>
            <a:r>
              <a:rPr lang="en-US" sz="1400" dirty="0"/>
              <a:t>, </a:t>
            </a:r>
            <a:r>
              <a:rPr lang="en-US" sz="1400" dirty="0" err="1"/>
              <a:t>ez</a:t>
            </a:r>
            <a:r>
              <a:rPr lang="en-US" sz="1400" dirty="0"/>
              <a:t> volt a </a:t>
            </a:r>
            <a:r>
              <a:rPr lang="en-US" sz="1400" dirty="0" err="1"/>
              <a:t>távíró</a:t>
            </a:r>
            <a:r>
              <a:rPr lang="en-US" sz="1400" dirty="0"/>
              <a:t>,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évvel</a:t>
            </a:r>
            <a:r>
              <a:rPr lang="en-US" sz="1400" dirty="0"/>
              <a:t> </a:t>
            </a:r>
            <a:r>
              <a:rPr lang="en-US" sz="1400" dirty="0" err="1"/>
              <a:t>rá</a:t>
            </a:r>
            <a:r>
              <a:rPr lang="en-US" sz="1400" dirty="0"/>
              <a:t> </a:t>
            </a:r>
            <a:r>
              <a:rPr lang="en-US" sz="1400" dirty="0" err="1"/>
              <a:t>alkotta</a:t>
            </a:r>
            <a:r>
              <a:rPr lang="en-US" sz="1400" dirty="0"/>
              <a:t> meg a </a:t>
            </a:r>
            <a:r>
              <a:rPr lang="en-US" sz="1400" dirty="0" err="1"/>
              <a:t>kábelek</a:t>
            </a:r>
            <a:r>
              <a:rPr lang="en-US" sz="1400" dirty="0"/>
              <a:t> </a:t>
            </a:r>
            <a:r>
              <a:rPr lang="en-US" sz="1400" dirty="0" err="1"/>
              <a:t>guttaperkával</a:t>
            </a:r>
            <a:r>
              <a:rPr lang="en-US" sz="1400" dirty="0"/>
              <a:t> </a:t>
            </a:r>
            <a:r>
              <a:rPr lang="en-US" sz="1400" dirty="0" err="1"/>
              <a:t>történő</a:t>
            </a:r>
            <a:r>
              <a:rPr lang="en-US" sz="1400" dirty="0"/>
              <a:t> </a:t>
            </a:r>
            <a:r>
              <a:rPr lang="en-US" sz="1400" dirty="0" err="1"/>
              <a:t>szigetelését</a:t>
            </a:r>
            <a:r>
              <a:rPr lang="en-US" sz="1400" dirty="0"/>
              <a:t>. </a:t>
            </a:r>
            <a:r>
              <a:rPr lang="en-US" sz="1400" dirty="0" err="1"/>
              <a:t>Ugyanebben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évben</a:t>
            </a:r>
            <a:r>
              <a:rPr lang="en-US" sz="1400" dirty="0"/>
              <a:t> </a:t>
            </a:r>
            <a:r>
              <a:rPr lang="en-US" sz="1400" dirty="0" err="1"/>
              <a:t>alapította</a:t>
            </a:r>
            <a:r>
              <a:rPr lang="en-US" sz="1400" dirty="0"/>
              <a:t> meg a </a:t>
            </a:r>
            <a:r>
              <a:rPr lang="en-US" sz="1400" dirty="0" err="1"/>
              <a:t>távíró</a:t>
            </a:r>
            <a:r>
              <a:rPr lang="en-US" sz="1400" dirty="0"/>
              <a:t> </a:t>
            </a:r>
            <a:r>
              <a:rPr lang="en-US" sz="1400" dirty="0" err="1"/>
              <a:t>cégét</a:t>
            </a:r>
            <a:r>
              <a:rPr lang="en-US" sz="1400" dirty="0"/>
              <a:t> a </a:t>
            </a:r>
            <a:r>
              <a:rPr lang="en-US" sz="1400" dirty="0" err="1"/>
              <a:t>Siemenst</a:t>
            </a:r>
            <a:r>
              <a:rPr lang="en-US" sz="1400" dirty="0"/>
              <a:t>. </a:t>
            </a:r>
            <a:r>
              <a:rPr lang="en-US" sz="1400" dirty="0" err="1"/>
              <a:t>Mérnöki</a:t>
            </a:r>
            <a:r>
              <a:rPr lang="en-US" sz="1400" dirty="0"/>
              <a:t> </a:t>
            </a:r>
            <a:r>
              <a:rPr lang="en-US" sz="1400" dirty="0" err="1"/>
              <a:t>tevékenységét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szabad</a:t>
            </a:r>
            <a:r>
              <a:rPr lang="en-US" sz="1400" dirty="0"/>
              <a:t> </a:t>
            </a:r>
            <a:r>
              <a:rPr lang="en-US" sz="1400" dirty="0" err="1"/>
              <a:t>kihagyni</a:t>
            </a:r>
            <a:r>
              <a:rPr lang="en-US" sz="1400" dirty="0"/>
              <a:t>. </a:t>
            </a:r>
            <a:r>
              <a:rPr lang="en-US" sz="1400" dirty="0" err="1"/>
              <a:t>Említsünk</a:t>
            </a:r>
            <a:r>
              <a:rPr lang="en-US" sz="1400" dirty="0"/>
              <a:t> is meg </a:t>
            </a:r>
            <a:r>
              <a:rPr lang="en-US" sz="1400" dirty="0" err="1"/>
              <a:t>néhányat</a:t>
            </a:r>
            <a:r>
              <a:rPr lang="en-US" sz="1400" dirty="0"/>
              <a:t> a </a:t>
            </a:r>
            <a:r>
              <a:rPr lang="en-US" sz="1400" dirty="0" err="1"/>
              <a:t>sok</a:t>
            </a:r>
            <a:r>
              <a:rPr lang="en-US" sz="1400" dirty="0"/>
              <a:t> </a:t>
            </a:r>
            <a:r>
              <a:rPr lang="en-US" sz="1400" dirty="0" err="1"/>
              <a:t>közül</a:t>
            </a:r>
            <a:r>
              <a:rPr lang="en-US" sz="1400" dirty="0"/>
              <a:t>: </a:t>
            </a:r>
            <a:r>
              <a:rPr lang="en-US" sz="1400" dirty="0" err="1"/>
              <a:t>felfedezte</a:t>
            </a:r>
            <a:r>
              <a:rPr lang="en-US" sz="1400" dirty="0"/>
              <a:t> a </a:t>
            </a:r>
            <a:r>
              <a:rPr lang="en-US" sz="1400" dirty="0" err="1"/>
              <a:t>dinamóelvet</a:t>
            </a:r>
            <a:r>
              <a:rPr lang="en-US" sz="1400" dirty="0"/>
              <a:t> Jedlik </a:t>
            </a:r>
            <a:r>
              <a:rPr lang="en-US" sz="1400" dirty="0" err="1"/>
              <a:t>Ányostól</a:t>
            </a:r>
            <a:r>
              <a:rPr lang="en-US" sz="1400" dirty="0"/>
              <a:t> </a:t>
            </a:r>
            <a:r>
              <a:rPr lang="en-US" sz="1400" dirty="0" err="1"/>
              <a:t>függetlenül</a:t>
            </a:r>
            <a:r>
              <a:rPr lang="en-US" sz="1400" dirty="0"/>
              <a:t>, </a:t>
            </a:r>
            <a:r>
              <a:rPr lang="en-US" sz="1400" dirty="0" err="1"/>
              <a:t>meghatározta</a:t>
            </a:r>
            <a:r>
              <a:rPr lang="en-US" sz="1400" dirty="0"/>
              <a:t> </a:t>
            </a:r>
            <a:r>
              <a:rPr lang="en-US" sz="1400" dirty="0" err="1"/>
              <a:t>számos</a:t>
            </a:r>
            <a:r>
              <a:rPr lang="en-US" sz="1400" dirty="0"/>
              <a:t> </a:t>
            </a:r>
            <a:r>
              <a:rPr lang="en-US" sz="1400" dirty="0" err="1"/>
              <a:t>anyag</a:t>
            </a:r>
            <a:r>
              <a:rPr lang="en-US" sz="1400" dirty="0"/>
              <a:t> </a:t>
            </a:r>
            <a:r>
              <a:rPr lang="en-US" sz="1400" dirty="0" err="1"/>
              <a:t>elektromos</a:t>
            </a:r>
            <a:r>
              <a:rPr lang="en-US" sz="1400" dirty="0"/>
              <a:t> </a:t>
            </a:r>
            <a:r>
              <a:rPr lang="en-US" sz="1400" dirty="0" err="1"/>
              <a:t>fajlagos</a:t>
            </a:r>
            <a:r>
              <a:rPr lang="en-US" sz="1400" dirty="0"/>
              <a:t> </a:t>
            </a:r>
            <a:r>
              <a:rPr lang="en-US" sz="1400" dirty="0" err="1"/>
              <a:t>ellenállását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még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elektromos</a:t>
            </a:r>
            <a:r>
              <a:rPr lang="en-US" sz="1400" dirty="0"/>
              <a:t> </a:t>
            </a:r>
            <a:r>
              <a:rPr lang="en-US" sz="1400" dirty="0" err="1"/>
              <a:t>mérő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vasút</a:t>
            </a:r>
            <a:r>
              <a:rPr lang="en-US" sz="1400" dirty="0"/>
              <a:t> is a </a:t>
            </a:r>
            <a:r>
              <a:rPr lang="en-US" sz="1400" dirty="0" err="1"/>
              <a:t>nevéhez</a:t>
            </a:r>
            <a:r>
              <a:rPr lang="en-US" sz="1400" dirty="0"/>
              <a:t> </a:t>
            </a:r>
            <a:r>
              <a:rPr lang="en-US" sz="1400" dirty="0" err="1"/>
              <a:t>köthető</a:t>
            </a:r>
            <a:r>
              <a:rPr lang="en-US" sz="1400" dirty="0"/>
              <a:t>. Siemens </a:t>
            </a:r>
            <a:r>
              <a:rPr lang="en-US" sz="1400" dirty="0" err="1"/>
              <a:t>gyár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napig</a:t>
            </a:r>
            <a:r>
              <a:rPr lang="en-US" sz="1400" dirty="0"/>
              <a:t> </a:t>
            </a:r>
            <a:r>
              <a:rPr lang="en-US" sz="1400" dirty="0" err="1"/>
              <a:t>elektromos</a:t>
            </a:r>
            <a:r>
              <a:rPr lang="en-US" sz="1400" dirty="0"/>
              <a:t> </a:t>
            </a:r>
            <a:r>
              <a:rPr lang="en-US" sz="1400" dirty="0" err="1"/>
              <a:t>készülékek</a:t>
            </a:r>
            <a:r>
              <a:rPr lang="en-US" sz="1400" dirty="0"/>
              <a:t> </a:t>
            </a:r>
            <a:r>
              <a:rPr lang="en-US" sz="1400" dirty="0" err="1"/>
              <a:t>széles</a:t>
            </a:r>
            <a:r>
              <a:rPr lang="en-US" sz="1400" dirty="0"/>
              <a:t> </a:t>
            </a:r>
            <a:r>
              <a:rPr lang="en-US" sz="1400" dirty="0" err="1"/>
              <a:t>körű</a:t>
            </a:r>
            <a:r>
              <a:rPr lang="en-US" sz="1400" dirty="0"/>
              <a:t> </a:t>
            </a:r>
            <a:r>
              <a:rPr lang="en-US" sz="1400" dirty="0" err="1"/>
              <a:t>gyártásával</a:t>
            </a:r>
            <a:r>
              <a:rPr lang="en-US" sz="1400" dirty="0"/>
              <a:t> </a:t>
            </a:r>
            <a:r>
              <a:rPr lang="en-US" sz="1400" dirty="0" err="1"/>
              <a:t>foglalkozik</a:t>
            </a:r>
            <a:r>
              <a:rPr lang="en-US" sz="1400" dirty="0"/>
              <a:t>. </a:t>
            </a:r>
            <a:r>
              <a:rPr lang="en-US" sz="1400" dirty="0" err="1"/>
              <a:t>Tiszteletére</a:t>
            </a:r>
            <a:r>
              <a:rPr lang="en-US" sz="1400" dirty="0"/>
              <a:t> </a:t>
            </a:r>
            <a:r>
              <a:rPr lang="en-US" sz="1400" dirty="0" err="1"/>
              <a:t>nevezték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siemensnek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elektromos</a:t>
            </a:r>
            <a:r>
              <a:rPr lang="en-US" sz="1400" dirty="0"/>
              <a:t> </a:t>
            </a:r>
            <a:r>
              <a:rPr lang="en-US" sz="1400" dirty="0" err="1"/>
              <a:t>vezetőképesség</a:t>
            </a:r>
            <a:r>
              <a:rPr lang="en-US" sz="1400" dirty="0"/>
              <a:t> </a:t>
            </a:r>
            <a:r>
              <a:rPr lang="en-US" sz="1400" dirty="0" err="1"/>
              <a:t>mértékegységét</a:t>
            </a:r>
            <a:endParaRPr lang="en-US" sz="140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2AC16A2D-AFE8-87AE-6358-6254513932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6903" y="867064"/>
            <a:ext cx="4277258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2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AADBA-BE0C-074B-CED2-8927DFF6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Nikola Tesla</a:t>
            </a:r>
            <a:br>
              <a:rPr lang="en-US" sz="20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(Smiljan, 1856. Július 10. – Hell’s kitchen, 1943. Január 7.) szerb-amerikai feltaláló, villamosmérnök, gépészmérnök, fizikus, jövőkutató, tudós.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153DEC-CAB2-84F5-88CA-A9CDF88E2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Munkássága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hu-HU" sz="2000" dirty="0"/>
              <a:t>  </a:t>
            </a:r>
            <a:r>
              <a:rPr lang="en-US" sz="2000" dirty="0"/>
              <a:t>Tesla </a:t>
            </a:r>
            <a:r>
              <a:rPr lang="en-US" sz="2000" dirty="0" err="1"/>
              <a:t>munkássága</a:t>
            </a:r>
            <a:r>
              <a:rPr lang="en-US" sz="2000" dirty="0"/>
              <a:t> </a:t>
            </a:r>
            <a:r>
              <a:rPr lang="en-US" sz="2000" dirty="0" err="1"/>
              <a:t>mindennapjainkban</a:t>
            </a:r>
            <a:r>
              <a:rPr lang="en-US" sz="2000" dirty="0"/>
              <a:t> is </a:t>
            </a:r>
            <a:r>
              <a:rPr lang="en-US" sz="2000" dirty="0" err="1"/>
              <a:t>felfedezhető</a:t>
            </a:r>
            <a:r>
              <a:rPr lang="en-US" sz="2000" dirty="0"/>
              <a:t>. A </a:t>
            </a:r>
            <a:r>
              <a:rPr lang="en-US" sz="2000" dirty="0" err="1"/>
              <a:t>váltakozóárammal</a:t>
            </a:r>
            <a:r>
              <a:rPr lang="en-US" sz="2000" dirty="0"/>
              <a:t> </a:t>
            </a:r>
            <a:r>
              <a:rPr lang="en-US" sz="2000" dirty="0" err="1"/>
              <a:t>kísérletezett</a:t>
            </a:r>
            <a:r>
              <a:rPr lang="en-US" sz="2000" dirty="0"/>
              <a:t>,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szabadalmaztatta</a:t>
            </a:r>
            <a:r>
              <a:rPr lang="en-US" sz="2000" dirty="0"/>
              <a:t> a </a:t>
            </a:r>
            <a:r>
              <a:rPr lang="en-US" sz="2000" dirty="0" err="1"/>
              <a:t>váltakozó</a:t>
            </a:r>
            <a:r>
              <a:rPr lang="en-US" sz="2000" dirty="0"/>
              <a:t> </a:t>
            </a:r>
            <a:r>
              <a:rPr lang="en-US" sz="2000" dirty="0" err="1"/>
              <a:t>áramú</a:t>
            </a:r>
            <a:r>
              <a:rPr lang="en-US" sz="2000" dirty="0"/>
              <a:t> </a:t>
            </a:r>
            <a:r>
              <a:rPr lang="en-US" sz="2000" dirty="0" err="1"/>
              <a:t>motort</a:t>
            </a:r>
            <a:r>
              <a:rPr lang="en-US" sz="2000" dirty="0"/>
              <a:t>, </a:t>
            </a:r>
            <a:r>
              <a:rPr lang="en-US" sz="2000" dirty="0" err="1"/>
              <a:t>feltalálta</a:t>
            </a:r>
            <a:r>
              <a:rPr lang="en-US" sz="2000" dirty="0"/>
              <a:t> a </a:t>
            </a:r>
            <a:r>
              <a:rPr lang="en-US" sz="2000" dirty="0" err="1"/>
              <a:t>rádiót</a:t>
            </a:r>
            <a:r>
              <a:rPr lang="en-US" sz="2000" dirty="0"/>
              <a:t>, a </a:t>
            </a:r>
            <a:r>
              <a:rPr lang="en-US" sz="2000" dirty="0" err="1"/>
              <a:t>hangszóró</a:t>
            </a:r>
            <a:r>
              <a:rPr lang="en-US" sz="2000" dirty="0"/>
              <a:t> </a:t>
            </a:r>
            <a:r>
              <a:rPr lang="en-US" sz="2000" dirty="0" err="1"/>
              <a:t>alapjait.Az</a:t>
            </a:r>
            <a:r>
              <a:rPr lang="en-US" sz="2000" dirty="0"/>
              <a:t> ő </a:t>
            </a:r>
            <a:r>
              <a:rPr lang="en-US" sz="2000" dirty="0" err="1"/>
              <a:t>nevéhez</a:t>
            </a:r>
            <a:r>
              <a:rPr lang="en-US" sz="2000" dirty="0"/>
              <a:t> </a:t>
            </a:r>
            <a:r>
              <a:rPr lang="en-US" sz="2000" dirty="0" err="1"/>
              <a:t>köthető</a:t>
            </a:r>
            <a:r>
              <a:rPr lang="en-US" sz="2000" dirty="0"/>
              <a:t> a </a:t>
            </a:r>
            <a:r>
              <a:rPr lang="en-US" sz="2000" dirty="0" err="1"/>
              <a:t>váltakozóáramú</a:t>
            </a:r>
            <a:r>
              <a:rPr lang="en-US" sz="2000" dirty="0"/>
              <a:t> </a:t>
            </a:r>
            <a:r>
              <a:rPr lang="en-US" sz="2000" dirty="0" err="1"/>
              <a:t>elektromos</a:t>
            </a:r>
            <a:r>
              <a:rPr lang="en-US" sz="2000" dirty="0"/>
              <a:t> </a:t>
            </a:r>
            <a:r>
              <a:rPr lang="en-US" sz="2000" dirty="0" err="1"/>
              <a:t>hálózat</a:t>
            </a:r>
            <a:r>
              <a:rPr lang="en-US" sz="2000" dirty="0"/>
              <a:t>. </a:t>
            </a:r>
            <a:r>
              <a:rPr lang="en-US" sz="2000" dirty="0" err="1"/>
              <a:t>Találmányai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munkásságai</a:t>
            </a:r>
            <a:r>
              <a:rPr lang="en-US" sz="2000" dirty="0"/>
              <a:t> </a:t>
            </a:r>
            <a:r>
              <a:rPr lang="en-US" sz="2000" dirty="0" err="1"/>
              <a:t>miatt</a:t>
            </a:r>
            <a:r>
              <a:rPr lang="en-US" sz="2000" dirty="0"/>
              <a:t> 1960-ban, </a:t>
            </a:r>
            <a:r>
              <a:rPr lang="en-US" sz="2000" dirty="0" err="1"/>
              <a:t>Párizsban</a:t>
            </a:r>
            <a:r>
              <a:rPr lang="en-US" sz="2000" dirty="0"/>
              <a:t> </a:t>
            </a:r>
            <a:r>
              <a:rPr lang="en-US" sz="2000" dirty="0" err="1"/>
              <a:t>teslának</a:t>
            </a:r>
            <a:r>
              <a:rPr lang="en-US" sz="2000" dirty="0"/>
              <a:t> </a:t>
            </a:r>
            <a:r>
              <a:rPr lang="en-US" sz="2000" dirty="0" err="1"/>
              <a:t>nevezték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a </a:t>
            </a:r>
            <a:r>
              <a:rPr lang="en-US" sz="2000" dirty="0" err="1"/>
              <a:t>mágneses</a:t>
            </a:r>
            <a:r>
              <a:rPr lang="en-US" sz="2000" dirty="0"/>
              <a:t> </a:t>
            </a:r>
            <a:r>
              <a:rPr lang="en-US" sz="2000" dirty="0" err="1"/>
              <a:t>indukció</a:t>
            </a:r>
            <a:r>
              <a:rPr lang="en-US" sz="2000" dirty="0"/>
              <a:t> SI- </a:t>
            </a:r>
            <a:r>
              <a:rPr lang="en-US" sz="2000" dirty="0" err="1"/>
              <a:t>mértékegységét</a:t>
            </a:r>
            <a:r>
              <a:rPr lang="en-US" sz="2000" dirty="0"/>
              <a:t>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6680226B-CD88-C570-F2F0-A3C2B543E1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1169" y="867064"/>
            <a:ext cx="3748726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43224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1FD4840-440A-1A53-FA9F-9E4FD1CF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Projekt célja: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D70F57-81A7-EEF0-0680-42E77E0B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u-HU"/>
              <a:t>Azt szeretnénk bemutatni, hogy kikről neveztek el mértékegységeket; milyen eredmények, tevékenység alapján érdemelték ki a névadás lehetőségét, és ők milyen tudományterületeken dolgoztak.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60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DFF347-9EE5-4668-D1AB-5A795690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Alessandro Volta</a:t>
            </a:r>
            <a:b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(Como, 1745. február 18. – Como 1827. március 5.) olasz fizikus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6C2E84-8AE1-CA63-8584-6C4C3B844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dirty="0" err="1"/>
              <a:t>Munkássága</a:t>
            </a:r>
            <a:r>
              <a:rPr lang="en-US" sz="1900" dirty="0"/>
              <a:t>:</a:t>
            </a:r>
          </a:p>
          <a:p>
            <a:pPr marL="0" indent="0">
              <a:buNone/>
            </a:pPr>
            <a:r>
              <a:rPr lang="hu-HU" sz="1900" dirty="0"/>
              <a:t>  </a:t>
            </a:r>
            <a:r>
              <a:rPr lang="en-US" sz="1900" dirty="0"/>
              <a:t>Volta </a:t>
            </a:r>
            <a:r>
              <a:rPr lang="en-US" sz="1900" dirty="0" err="1"/>
              <a:t>az</a:t>
            </a:r>
            <a:r>
              <a:rPr lang="en-US" sz="1900" dirty="0"/>
              <a:t> </a:t>
            </a:r>
            <a:r>
              <a:rPr lang="en-US" sz="1900" dirty="0" err="1"/>
              <a:t>elektromos</a:t>
            </a:r>
            <a:r>
              <a:rPr lang="en-US" sz="1900" dirty="0"/>
              <a:t> </a:t>
            </a:r>
            <a:r>
              <a:rPr lang="en-US" sz="1900" dirty="0" err="1"/>
              <a:t>áram</a:t>
            </a:r>
            <a:r>
              <a:rPr lang="en-US" sz="1900" dirty="0"/>
              <a:t> </a:t>
            </a:r>
            <a:r>
              <a:rPr lang="en-US" sz="1900" dirty="0" err="1"/>
              <a:t>elméletének</a:t>
            </a:r>
            <a:r>
              <a:rPr lang="en-US" sz="1900" dirty="0"/>
              <a:t> </a:t>
            </a:r>
            <a:r>
              <a:rPr lang="en-US" sz="1900" dirty="0" err="1"/>
              <a:t>kidolgozója</a:t>
            </a:r>
            <a:r>
              <a:rPr lang="en-US" sz="1900" dirty="0"/>
              <a:t>,  </a:t>
            </a:r>
            <a:r>
              <a:rPr lang="en-US" sz="1900" dirty="0" err="1"/>
              <a:t>az</a:t>
            </a:r>
            <a:r>
              <a:rPr lang="en-US" sz="1900" dirty="0"/>
              <a:t> </a:t>
            </a:r>
            <a:r>
              <a:rPr lang="en-US" sz="1900" dirty="0" err="1"/>
              <a:t>elektromos</a:t>
            </a:r>
            <a:r>
              <a:rPr lang="en-US" sz="1900" dirty="0"/>
              <a:t> </a:t>
            </a:r>
            <a:r>
              <a:rPr lang="en-US" sz="1900" dirty="0" err="1"/>
              <a:t>áram</a:t>
            </a:r>
            <a:r>
              <a:rPr lang="en-US" sz="1900" dirty="0"/>
              <a:t> </a:t>
            </a:r>
            <a:r>
              <a:rPr lang="en-US" sz="1900" dirty="0" err="1"/>
              <a:t>elméletének</a:t>
            </a:r>
            <a:r>
              <a:rPr lang="en-US" sz="1900" dirty="0"/>
              <a:t> </a:t>
            </a:r>
            <a:r>
              <a:rPr lang="en-US" sz="1900" dirty="0" err="1"/>
              <a:t>kidolgozója</a:t>
            </a:r>
            <a:r>
              <a:rPr lang="en-US" sz="1900" dirty="0"/>
              <a:t>, a </a:t>
            </a:r>
            <a:r>
              <a:rPr lang="en-US" sz="1900" dirty="0" err="1"/>
              <a:t>kénsavoldatba</a:t>
            </a:r>
            <a:r>
              <a:rPr lang="en-US" sz="1900" dirty="0"/>
              <a:t> </a:t>
            </a:r>
            <a:r>
              <a:rPr lang="en-US" sz="1900" dirty="0" err="1"/>
              <a:t>merülő</a:t>
            </a:r>
            <a:r>
              <a:rPr lang="en-US" sz="1900" dirty="0"/>
              <a:t> </a:t>
            </a:r>
            <a:r>
              <a:rPr lang="en-US" sz="1900" dirty="0" err="1"/>
              <a:t>cink</a:t>
            </a:r>
            <a:r>
              <a:rPr lang="en-US" sz="1900" dirty="0"/>
              <a:t>- </a:t>
            </a:r>
            <a:r>
              <a:rPr lang="en-US" sz="1900" dirty="0" err="1"/>
              <a:t>és</a:t>
            </a:r>
            <a:r>
              <a:rPr lang="en-US" sz="1900" dirty="0"/>
              <a:t> </a:t>
            </a:r>
            <a:r>
              <a:rPr lang="en-US" sz="1900" dirty="0" err="1"/>
              <a:t>rézelektródokból</a:t>
            </a:r>
            <a:r>
              <a:rPr lang="en-US" sz="1900" dirty="0"/>
              <a:t> </a:t>
            </a:r>
            <a:r>
              <a:rPr lang="en-US" sz="1900" dirty="0" err="1"/>
              <a:t>álló</a:t>
            </a:r>
            <a:r>
              <a:rPr lang="en-US" sz="1900" dirty="0"/>
              <a:t> Volta-</a:t>
            </a:r>
            <a:r>
              <a:rPr lang="en-US" sz="1900" dirty="0" err="1"/>
              <a:t>elem</a:t>
            </a:r>
            <a:r>
              <a:rPr lang="en-US" sz="1900" dirty="0"/>
              <a:t> (</a:t>
            </a:r>
            <a:r>
              <a:rPr lang="en-US" sz="1900" dirty="0" err="1"/>
              <a:t>galvánelem</a:t>
            </a:r>
            <a:r>
              <a:rPr lang="en-US" sz="1900" dirty="0"/>
              <a:t>) </a:t>
            </a:r>
            <a:r>
              <a:rPr lang="en-US" sz="1900" dirty="0" err="1"/>
              <a:t>feltalálója</a:t>
            </a:r>
            <a:r>
              <a:rPr lang="en-US" sz="1900" dirty="0"/>
              <a:t>, </a:t>
            </a:r>
            <a:r>
              <a:rPr lang="en-US" sz="1900" dirty="0" err="1"/>
              <a:t>egyben</a:t>
            </a:r>
            <a:r>
              <a:rPr lang="en-US" sz="1900" dirty="0"/>
              <a:t> a volt </a:t>
            </a:r>
            <a:r>
              <a:rPr lang="en-US" sz="1900" dirty="0" err="1"/>
              <a:t>mértékegység</a:t>
            </a:r>
            <a:r>
              <a:rPr lang="en-US" sz="1900" dirty="0"/>
              <a:t> is </a:t>
            </a:r>
            <a:r>
              <a:rPr lang="en-US" sz="1900" dirty="0" err="1"/>
              <a:t>róla</a:t>
            </a:r>
            <a:r>
              <a:rPr lang="en-US" sz="1900" dirty="0"/>
              <a:t> </a:t>
            </a:r>
            <a:r>
              <a:rPr lang="en-US" sz="1900" dirty="0" err="1"/>
              <a:t>kapta</a:t>
            </a:r>
            <a:r>
              <a:rPr lang="en-US" sz="1900" dirty="0"/>
              <a:t> </a:t>
            </a:r>
            <a:r>
              <a:rPr lang="en-US" sz="1900" dirty="0" err="1"/>
              <a:t>nevét</a:t>
            </a:r>
            <a:r>
              <a:rPr lang="en-US" sz="1900" dirty="0"/>
              <a:t>. Az ő </a:t>
            </a:r>
            <a:r>
              <a:rPr lang="en-US" sz="1900" dirty="0" err="1"/>
              <a:t>nevéhez</a:t>
            </a:r>
            <a:r>
              <a:rPr lang="en-US" sz="1900" dirty="0"/>
              <a:t> </a:t>
            </a:r>
            <a:r>
              <a:rPr lang="en-US" sz="1900" dirty="0" err="1"/>
              <a:t>fűződik</a:t>
            </a:r>
            <a:r>
              <a:rPr lang="en-US" sz="1900" dirty="0"/>
              <a:t> </a:t>
            </a:r>
            <a:r>
              <a:rPr lang="en-US" sz="1900" dirty="0" err="1"/>
              <a:t>még</a:t>
            </a:r>
            <a:r>
              <a:rPr lang="en-US" sz="1900" dirty="0"/>
              <a:t> </a:t>
            </a:r>
            <a:r>
              <a:rPr lang="en-US" sz="1900" dirty="0" err="1"/>
              <a:t>az</a:t>
            </a:r>
            <a:r>
              <a:rPr lang="en-US" sz="1900" dirty="0"/>
              <a:t> </a:t>
            </a:r>
            <a:r>
              <a:rPr lang="en-US" sz="1900" dirty="0" err="1"/>
              <a:t>elektrofór</a:t>
            </a:r>
            <a:r>
              <a:rPr lang="en-US" sz="1900" dirty="0"/>
              <a:t>, </a:t>
            </a:r>
            <a:r>
              <a:rPr lang="en-US" sz="1900" dirty="0" err="1"/>
              <a:t>az</a:t>
            </a:r>
            <a:r>
              <a:rPr lang="en-US" sz="1900" dirty="0"/>
              <a:t> </a:t>
            </a:r>
            <a:r>
              <a:rPr lang="en-US" sz="1900" dirty="0" err="1"/>
              <a:t>eudiométer</a:t>
            </a:r>
            <a:r>
              <a:rPr lang="en-US" sz="1900" dirty="0"/>
              <a:t> (</a:t>
            </a:r>
            <a:r>
              <a:rPr lang="en-US" sz="1900" dirty="0" err="1"/>
              <a:t>amellyel</a:t>
            </a:r>
            <a:r>
              <a:rPr lang="en-US" sz="1900" dirty="0"/>
              <a:t> a </a:t>
            </a:r>
            <a:r>
              <a:rPr lang="en-US" sz="1900" dirty="0" err="1"/>
              <a:t>Levegőben</a:t>
            </a:r>
            <a:r>
              <a:rPr lang="en-US" sz="1900" dirty="0"/>
              <a:t> </a:t>
            </a:r>
            <a:r>
              <a:rPr lang="en-US" sz="1900" dirty="0" err="1"/>
              <a:t>foglaltató</a:t>
            </a:r>
            <a:r>
              <a:rPr lang="en-US" sz="1900" dirty="0"/>
              <a:t> </a:t>
            </a:r>
            <a:r>
              <a:rPr lang="en-US" sz="1900" dirty="0" err="1"/>
              <a:t>oxigén</a:t>
            </a:r>
            <a:r>
              <a:rPr lang="en-US" sz="1900" dirty="0"/>
              <a:t> </a:t>
            </a:r>
            <a:r>
              <a:rPr lang="en-US" sz="1900" dirty="0" err="1"/>
              <a:t>és</a:t>
            </a:r>
            <a:r>
              <a:rPr lang="en-US" sz="1900" dirty="0"/>
              <a:t> </a:t>
            </a:r>
            <a:r>
              <a:rPr lang="en-US" sz="1900" dirty="0" err="1"/>
              <a:t>nitrogén</a:t>
            </a:r>
            <a:r>
              <a:rPr lang="en-US" sz="1900" dirty="0"/>
              <a:t> </a:t>
            </a:r>
            <a:r>
              <a:rPr lang="en-US" sz="1900" dirty="0" err="1"/>
              <a:t>viszonya</a:t>
            </a:r>
            <a:r>
              <a:rPr lang="en-US" sz="1900" dirty="0"/>
              <a:t> </a:t>
            </a:r>
            <a:r>
              <a:rPr lang="en-US" sz="1900" dirty="0" err="1"/>
              <a:t>vizsgálható</a:t>
            </a:r>
            <a:r>
              <a:rPr lang="en-US" sz="1900" dirty="0"/>
              <a:t>) </a:t>
            </a:r>
            <a:r>
              <a:rPr lang="en-US" sz="1900" dirty="0" err="1"/>
              <a:t>és</a:t>
            </a:r>
            <a:r>
              <a:rPr lang="en-US" sz="1900" dirty="0"/>
              <a:t> a </a:t>
            </a:r>
            <a:r>
              <a:rPr lang="en-US" sz="1900" dirty="0" err="1"/>
              <a:t>szalmaszál</a:t>
            </a:r>
            <a:r>
              <a:rPr lang="en-US" sz="1900" dirty="0"/>
              <a:t>- </a:t>
            </a:r>
            <a:r>
              <a:rPr lang="en-US" sz="1900" dirty="0" err="1"/>
              <a:t>elektrométer</a:t>
            </a:r>
            <a:r>
              <a:rPr lang="en-US" sz="1900" dirty="0"/>
              <a:t>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31C34C4B-7C23-667E-843E-D2037E5852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0364" y="867064"/>
            <a:ext cx="4050336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34437D-B188-148A-D0D6-31C01F0F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James Watt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(Greenock,1736. január 19. – Heathfield, 1819.augusztus 19.) skót mérnök, kémikus, fizikus, feltaláló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9777BB-005F-1ACE-EEB5-DA4418BE6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Munkássága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hu-HU" sz="1600" dirty="0"/>
              <a:t>  </a:t>
            </a:r>
            <a:r>
              <a:rPr lang="en-US" sz="1600" dirty="0"/>
              <a:t>James Watt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ipar</a:t>
            </a:r>
            <a:r>
              <a:rPr lang="en-US" sz="1600" dirty="0"/>
              <a:t> </a:t>
            </a:r>
            <a:r>
              <a:rPr lang="en-US" sz="1600" dirty="0" err="1"/>
              <a:t>forradalmának</a:t>
            </a:r>
            <a:r>
              <a:rPr lang="en-US" sz="1600" dirty="0"/>
              <a:t> </a:t>
            </a:r>
            <a:r>
              <a:rPr lang="en-US" sz="1600" dirty="0" err="1"/>
              <a:t>egyik</a:t>
            </a:r>
            <a:r>
              <a:rPr lang="en-US" sz="1600" dirty="0"/>
              <a:t> </a:t>
            </a:r>
            <a:r>
              <a:rPr lang="en-US" sz="1600" dirty="0" err="1"/>
              <a:t>legmeghatározóbb</a:t>
            </a:r>
            <a:r>
              <a:rPr lang="en-US" sz="1600" dirty="0"/>
              <a:t> </a:t>
            </a:r>
            <a:r>
              <a:rPr lang="en-US" sz="1600" dirty="0" err="1"/>
              <a:t>alakja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elméje</a:t>
            </a:r>
            <a:r>
              <a:rPr lang="en-US" sz="1600" dirty="0"/>
              <a:t> volt. Az </a:t>
            </a:r>
            <a:r>
              <a:rPr lang="en-US" sz="1600" dirty="0" err="1"/>
              <a:t>ipari</a:t>
            </a:r>
            <a:r>
              <a:rPr lang="en-US" sz="1600" dirty="0"/>
              <a:t> </a:t>
            </a:r>
            <a:r>
              <a:rPr lang="en-US" sz="1600" dirty="0" err="1"/>
              <a:t>forradalom</a:t>
            </a:r>
            <a:r>
              <a:rPr lang="en-US" sz="1600" dirty="0"/>
              <a:t> </a:t>
            </a:r>
            <a:r>
              <a:rPr lang="en-US" sz="1600" dirty="0" err="1"/>
              <a:t>során</a:t>
            </a:r>
            <a:r>
              <a:rPr lang="en-US" sz="1600" dirty="0"/>
              <a:t> ő volt </a:t>
            </a:r>
            <a:r>
              <a:rPr lang="en-US" sz="1600" dirty="0" err="1"/>
              <a:t>az</a:t>
            </a:r>
            <a:r>
              <a:rPr lang="en-US" sz="1600" dirty="0"/>
              <a:t> a </a:t>
            </a:r>
            <a:r>
              <a:rPr lang="en-US" sz="1600" dirty="0" err="1"/>
              <a:t>személy</a:t>
            </a:r>
            <a:r>
              <a:rPr lang="en-US" sz="1600" dirty="0"/>
              <a:t>, </a:t>
            </a:r>
            <a:r>
              <a:rPr lang="en-US" sz="1600" dirty="0" err="1"/>
              <a:t>aki</a:t>
            </a:r>
            <a:r>
              <a:rPr lang="en-US" sz="1600" dirty="0"/>
              <a:t> </a:t>
            </a:r>
            <a:r>
              <a:rPr lang="en-US" sz="1600" dirty="0" err="1"/>
              <a:t>sikeresen</a:t>
            </a:r>
            <a:r>
              <a:rPr lang="en-US" sz="1600" dirty="0"/>
              <a:t> </a:t>
            </a:r>
            <a:r>
              <a:rPr lang="en-US" sz="1600" dirty="0" err="1"/>
              <a:t>fejlesztette</a:t>
            </a:r>
            <a:r>
              <a:rPr lang="en-US" sz="1600" dirty="0"/>
              <a:t> ki a </a:t>
            </a:r>
            <a:r>
              <a:rPr lang="en-US" sz="1600" dirty="0" err="1"/>
              <a:t>gőzsűrítőt</a:t>
            </a:r>
            <a:r>
              <a:rPr lang="en-US" sz="1600" dirty="0"/>
              <a:t> 1769-ben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ezután</a:t>
            </a:r>
            <a:r>
              <a:rPr lang="en-US" sz="1600" dirty="0"/>
              <a:t> 1775-ben </a:t>
            </a:r>
            <a:r>
              <a:rPr lang="en-US" sz="1600" dirty="0" err="1"/>
              <a:t>gőzhengert</a:t>
            </a:r>
            <a:r>
              <a:rPr lang="en-US" sz="1600" dirty="0"/>
              <a:t> is </a:t>
            </a:r>
            <a:r>
              <a:rPr lang="en-US" sz="1600" dirty="0" err="1"/>
              <a:t>elkészítette</a:t>
            </a:r>
            <a:r>
              <a:rPr lang="en-US" sz="1600" dirty="0"/>
              <a:t>, </a:t>
            </a:r>
            <a:r>
              <a:rPr lang="en-US" sz="1600" dirty="0" err="1"/>
              <a:t>amelynek</a:t>
            </a:r>
            <a:r>
              <a:rPr lang="en-US" sz="1600" dirty="0"/>
              <a:t> a </a:t>
            </a:r>
            <a:r>
              <a:rPr lang="en-US" sz="1600" dirty="0" err="1"/>
              <a:t>végkimenetele</a:t>
            </a:r>
            <a:r>
              <a:rPr lang="en-US" sz="1600" dirty="0"/>
              <a:t> </a:t>
            </a:r>
            <a:r>
              <a:rPr lang="en-US" sz="1600" dirty="0" err="1"/>
              <a:t>nem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, mint a </a:t>
            </a:r>
            <a:r>
              <a:rPr lang="en-US" sz="1600" dirty="0" err="1"/>
              <a:t>gőzgépek</a:t>
            </a:r>
            <a:r>
              <a:rPr lang="en-US" sz="1600" dirty="0"/>
              <a:t> </a:t>
            </a:r>
            <a:r>
              <a:rPr lang="en-US" sz="1600" dirty="0" err="1"/>
              <a:t>korszakának</a:t>
            </a:r>
            <a:r>
              <a:rPr lang="en-US" sz="1600" dirty="0"/>
              <a:t> </a:t>
            </a:r>
            <a:r>
              <a:rPr lang="en-US" sz="1600" dirty="0" err="1"/>
              <a:t>megszületése</a:t>
            </a:r>
            <a:r>
              <a:rPr lang="en-US" sz="1600" dirty="0"/>
              <a:t>. </a:t>
            </a:r>
            <a:r>
              <a:rPr lang="en-US" sz="1600" dirty="0" err="1"/>
              <a:t>Ezen</a:t>
            </a:r>
            <a:r>
              <a:rPr lang="en-US" sz="1600" dirty="0"/>
              <a:t> </a:t>
            </a:r>
            <a:r>
              <a:rPr lang="en-US" sz="1600" dirty="0" err="1"/>
              <a:t>eseményeket</a:t>
            </a:r>
            <a:r>
              <a:rPr lang="en-US" sz="1600" dirty="0"/>
              <a:t> </a:t>
            </a:r>
            <a:r>
              <a:rPr lang="en-US" sz="1600" dirty="0" err="1"/>
              <a:t>nyomon</a:t>
            </a:r>
            <a:r>
              <a:rPr lang="en-US" sz="1600" dirty="0"/>
              <a:t> </a:t>
            </a:r>
            <a:r>
              <a:rPr lang="en-US" sz="1600" dirty="0" err="1"/>
              <a:t>követte</a:t>
            </a:r>
            <a:r>
              <a:rPr lang="en-US" sz="1600" dirty="0"/>
              <a:t> </a:t>
            </a:r>
            <a:r>
              <a:rPr lang="en-US" sz="1600" dirty="0" err="1"/>
              <a:t>még</a:t>
            </a:r>
            <a:r>
              <a:rPr lang="en-US" sz="1600" dirty="0"/>
              <a:t> a </a:t>
            </a:r>
            <a:r>
              <a:rPr lang="en-US" sz="1600" dirty="0" err="1"/>
              <a:t>tudósunk</a:t>
            </a:r>
            <a:r>
              <a:rPr lang="en-US" sz="1600" dirty="0"/>
              <a:t> </a:t>
            </a:r>
            <a:r>
              <a:rPr lang="en-US" sz="1600" dirty="0" err="1"/>
              <a:t>által</a:t>
            </a:r>
            <a:r>
              <a:rPr lang="en-US" sz="1600" dirty="0"/>
              <a:t> </a:t>
            </a:r>
            <a:r>
              <a:rPr lang="en-US" sz="1600" dirty="0" err="1"/>
              <a:t>megkreált</a:t>
            </a:r>
            <a:r>
              <a:rPr lang="en-US" sz="1600" dirty="0"/>
              <a:t> </a:t>
            </a:r>
            <a:r>
              <a:rPr lang="en-US" sz="1600" dirty="0" err="1"/>
              <a:t>lendkerék</a:t>
            </a:r>
            <a:r>
              <a:rPr lang="en-US" sz="1600" dirty="0"/>
              <a:t> (1782), </a:t>
            </a:r>
            <a:r>
              <a:rPr lang="en-US" sz="1600" dirty="0" err="1"/>
              <a:t>illetve</a:t>
            </a:r>
            <a:r>
              <a:rPr lang="en-US" sz="1600" dirty="0"/>
              <a:t> </a:t>
            </a:r>
            <a:r>
              <a:rPr lang="en-US" sz="1600" dirty="0" err="1"/>
              <a:t>még</a:t>
            </a:r>
            <a:r>
              <a:rPr lang="en-US" sz="1600" dirty="0"/>
              <a:t> a 2 </a:t>
            </a:r>
            <a:r>
              <a:rPr lang="en-US" sz="1600" dirty="0" err="1"/>
              <a:t>esztendő</a:t>
            </a:r>
            <a:r>
              <a:rPr lang="en-US" sz="1600" dirty="0"/>
              <a:t> </a:t>
            </a:r>
            <a:r>
              <a:rPr lang="en-US" sz="1600" dirty="0" err="1"/>
              <a:t>múlva</a:t>
            </a:r>
            <a:r>
              <a:rPr lang="en-US" sz="1600" dirty="0"/>
              <a:t> </a:t>
            </a:r>
            <a:r>
              <a:rPr lang="en-US" sz="1600" dirty="0" err="1"/>
              <a:t>megalkotott</a:t>
            </a:r>
            <a:r>
              <a:rPr lang="en-US" sz="1600" dirty="0"/>
              <a:t> </a:t>
            </a:r>
            <a:r>
              <a:rPr lang="en-US" sz="1600" dirty="0" err="1"/>
              <a:t>centrifugális-szabályzó</a:t>
            </a:r>
            <a:r>
              <a:rPr lang="en-US" sz="1600" dirty="0"/>
              <a:t> is. A </a:t>
            </a:r>
            <a:r>
              <a:rPr lang="en-US" sz="1600" dirty="0" err="1"/>
              <a:t>találmányokban</a:t>
            </a:r>
            <a:r>
              <a:rPr lang="en-US" sz="1600" dirty="0"/>
              <a:t> </a:t>
            </a:r>
            <a:r>
              <a:rPr lang="en-US" sz="1600" dirty="0" err="1"/>
              <a:t>produktív</a:t>
            </a:r>
            <a:r>
              <a:rPr lang="en-US" sz="1600" dirty="0"/>
              <a:t> </a:t>
            </a:r>
            <a:r>
              <a:rPr lang="en-US" sz="1600" dirty="0" err="1"/>
              <a:t>karrierje</a:t>
            </a:r>
            <a:r>
              <a:rPr lang="en-US" sz="1600" dirty="0"/>
              <a:t> </a:t>
            </a:r>
            <a:r>
              <a:rPr lang="en-US" sz="1600" dirty="0" err="1"/>
              <a:t>szintézisül</a:t>
            </a:r>
            <a:r>
              <a:rPr lang="en-US" sz="1600" dirty="0"/>
              <a:t> a watt </a:t>
            </a:r>
            <a:r>
              <a:rPr lang="en-US" sz="1600" dirty="0" err="1"/>
              <a:t>mértékegységet</a:t>
            </a:r>
            <a:r>
              <a:rPr lang="en-US" sz="1600" dirty="0"/>
              <a:t> </a:t>
            </a:r>
            <a:r>
              <a:rPr lang="en-US" sz="1600" dirty="0" err="1"/>
              <a:t>vonta</a:t>
            </a:r>
            <a:r>
              <a:rPr lang="en-US" sz="1600" dirty="0"/>
              <a:t> </a:t>
            </a:r>
            <a:r>
              <a:rPr lang="en-US" sz="1600" dirty="0" err="1"/>
              <a:t>maga</a:t>
            </a:r>
            <a:r>
              <a:rPr lang="en-US" sz="1600" dirty="0"/>
              <a:t> </a:t>
            </a:r>
            <a:r>
              <a:rPr lang="en-US" sz="1600" dirty="0" err="1"/>
              <a:t>után</a:t>
            </a:r>
            <a:r>
              <a:rPr lang="en-US" sz="1600" dirty="0"/>
              <a:t>, </a:t>
            </a:r>
            <a:r>
              <a:rPr lang="en-US" sz="1600" dirty="0" err="1"/>
              <a:t>amely</a:t>
            </a:r>
            <a:r>
              <a:rPr lang="en-US" sz="1600" dirty="0"/>
              <a:t> a </a:t>
            </a:r>
            <a:r>
              <a:rPr lang="en-US" sz="1600" dirty="0" err="1"/>
              <a:t>teljesítmény</a:t>
            </a:r>
            <a:r>
              <a:rPr lang="en-US" sz="1600" dirty="0"/>
              <a:t> </a:t>
            </a:r>
            <a:r>
              <a:rPr lang="en-US" sz="1600" dirty="0" err="1"/>
              <a:t>mértékegysége</a:t>
            </a:r>
            <a:r>
              <a:rPr lang="en-US" sz="1600" dirty="0"/>
              <a:t>,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jele</a:t>
            </a:r>
            <a:r>
              <a:rPr lang="en-US" sz="1600" dirty="0"/>
              <a:t> :W.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0370B19-4DF0-7A43-7362-8B7836D0EF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6347" y="867064"/>
            <a:ext cx="3958370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76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1A879B-D55F-9996-733B-E8117682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Wihelm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Eduard Weber 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(Wittenberg, 1804. </a:t>
            </a:r>
            <a:r>
              <a:rPr lang="en-US" sz="2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október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24. – Göttingen, 1891. </a:t>
            </a:r>
            <a:r>
              <a:rPr lang="en-US" sz="2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június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23.) </a:t>
            </a:r>
            <a:r>
              <a:rPr lang="en-US" sz="2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porosz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fizikus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egyetemi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oktató</a:t>
            </a: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0D73AB-941B-364E-0032-7BFFDEB60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Munkássága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hu-HU" sz="1400" dirty="0"/>
              <a:t>  </a:t>
            </a:r>
            <a:r>
              <a:rPr lang="en-US" sz="1400" dirty="0" err="1"/>
              <a:t>Érdeklődési</a:t>
            </a:r>
            <a:r>
              <a:rPr lang="en-US" sz="1400" dirty="0"/>
              <a:t> </a:t>
            </a:r>
            <a:r>
              <a:rPr lang="en-US" sz="1400" dirty="0" err="1"/>
              <a:t>körébe</a:t>
            </a:r>
            <a:r>
              <a:rPr lang="en-US" sz="1400" dirty="0"/>
              <a:t> </a:t>
            </a:r>
            <a:r>
              <a:rPr lang="en-US" sz="1400" dirty="0" err="1"/>
              <a:t>tartozott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akusztika</a:t>
            </a:r>
            <a:r>
              <a:rPr lang="en-US" sz="1400" dirty="0"/>
              <a:t>, </a:t>
            </a:r>
            <a:r>
              <a:rPr lang="en-US" sz="1400" dirty="0" err="1"/>
              <a:t>szilárd</a:t>
            </a:r>
            <a:r>
              <a:rPr lang="en-US" sz="1400" dirty="0"/>
              <a:t> </a:t>
            </a:r>
            <a:r>
              <a:rPr lang="en-US" sz="1400" dirty="0" err="1"/>
              <a:t>testek</a:t>
            </a:r>
            <a:r>
              <a:rPr lang="en-US" sz="1400" dirty="0"/>
              <a:t> </a:t>
            </a:r>
            <a:r>
              <a:rPr lang="en-US" sz="1400" dirty="0" err="1"/>
              <a:t>rugalmassága</a:t>
            </a:r>
            <a:r>
              <a:rPr lang="en-US" sz="1400" dirty="0"/>
              <a:t>,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még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elektromágnesesség</a:t>
            </a:r>
            <a:r>
              <a:rPr lang="en-US" sz="1400" dirty="0"/>
              <a:t> is </a:t>
            </a:r>
            <a:r>
              <a:rPr lang="en-US" sz="1400" dirty="0" err="1"/>
              <a:t>egyaránt</a:t>
            </a:r>
            <a:r>
              <a:rPr lang="en-US" sz="1400" dirty="0"/>
              <a:t>. </a:t>
            </a:r>
            <a:r>
              <a:rPr lang="en-US" sz="1400" dirty="0" err="1"/>
              <a:t>Kutatást</a:t>
            </a:r>
            <a:r>
              <a:rPr lang="en-US" sz="1400" dirty="0"/>
              <a:t> </a:t>
            </a:r>
            <a:r>
              <a:rPr lang="en-US" sz="1400" dirty="0" err="1"/>
              <a:t>végzett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akusztika</a:t>
            </a:r>
            <a:r>
              <a:rPr lang="en-US" sz="1400" dirty="0"/>
              <a:t> </a:t>
            </a:r>
            <a:r>
              <a:rPr lang="en-US" sz="1400" dirty="0" err="1"/>
              <a:t>spektrumán</a:t>
            </a:r>
            <a:r>
              <a:rPr lang="en-US" sz="1400" dirty="0"/>
              <a:t> </a:t>
            </a:r>
            <a:r>
              <a:rPr lang="en-US" sz="1400" dirty="0" err="1"/>
              <a:t>belül</a:t>
            </a:r>
            <a:r>
              <a:rPr lang="en-US" sz="1400" dirty="0"/>
              <a:t> a </a:t>
            </a:r>
            <a:r>
              <a:rPr lang="en-US" sz="1400" dirty="0" err="1"/>
              <a:t>nyelvsíp</a:t>
            </a:r>
            <a:r>
              <a:rPr lang="en-US" sz="1400" dirty="0"/>
              <a:t> </a:t>
            </a:r>
            <a:r>
              <a:rPr lang="en-US" sz="1400" dirty="0" err="1"/>
              <a:t>elméletével</a:t>
            </a:r>
            <a:r>
              <a:rPr lang="en-US" sz="1400" dirty="0"/>
              <a:t> </a:t>
            </a:r>
            <a:r>
              <a:rPr lang="en-US" sz="1400" dirty="0" err="1"/>
              <a:t>kapcsolatban</a:t>
            </a:r>
            <a:r>
              <a:rPr lang="en-US" sz="1400" dirty="0"/>
              <a:t>. </a:t>
            </a:r>
            <a:r>
              <a:rPr lang="en-US" sz="1400" dirty="0" err="1"/>
              <a:t>Ezt</a:t>
            </a:r>
            <a:r>
              <a:rPr lang="en-US" sz="1400" dirty="0"/>
              <a:t> </a:t>
            </a:r>
            <a:r>
              <a:rPr lang="en-US" sz="1400" dirty="0" err="1"/>
              <a:t>követően</a:t>
            </a:r>
            <a:r>
              <a:rPr lang="en-US" sz="1400" dirty="0"/>
              <a:t> </a:t>
            </a:r>
            <a:r>
              <a:rPr lang="en-US" sz="1400" dirty="0" err="1"/>
              <a:t>áttért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elektromágnesesség</a:t>
            </a:r>
            <a:r>
              <a:rPr lang="en-US" sz="1400" dirty="0"/>
              <a:t> </a:t>
            </a:r>
            <a:r>
              <a:rPr lang="en-US" sz="1400" dirty="0" err="1"/>
              <a:t>analizálására</a:t>
            </a:r>
            <a:r>
              <a:rPr lang="en-US" sz="1400" dirty="0"/>
              <a:t> a </a:t>
            </a:r>
            <a:r>
              <a:rPr lang="en-US" sz="1400" dirty="0" err="1"/>
              <a:t>Föld</a:t>
            </a:r>
            <a:r>
              <a:rPr lang="en-US" sz="1400" dirty="0"/>
              <a:t> </a:t>
            </a:r>
            <a:r>
              <a:rPr lang="en-US" sz="1400" dirty="0" err="1"/>
              <a:t>mágneses</a:t>
            </a:r>
            <a:r>
              <a:rPr lang="en-US" sz="1400" dirty="0"/>
              <a:t> </a:t>
            </a:r>
            <a:r>
              <a:rPr lang="en-US" sz="1400" dirty="0" err="1"/>
              <a:t>terével</a:t>
            </a:r>
            <a:r>
              <a:rPr lang="en-US" sz="1400" dirty="0"/>
              <a:t>, Gauss </a:t>
            </a:r>
            <a:r>
              <a:rPr lang="en-US" sz="1400" dirty="0" err="1"/>
              <a:t>asszisztálásával</a:t>
            </a:r>
            <a:r>
              <a:rPr lang="en-US" sz="1400" dirty="0"/>
              <a:t> </a:t>
            </a:r>
            <a:r>
              <a:rPr lang="en-US" sz="1400" dirty="0" err="1"/>
              <a:t>Göttingenben</a:t>
            </a:r>
            <a:r>
              <a:rPr lang="en-US" sz="1400" dirty="0"/>
              <a:t>. 1846-ban </a:t>
            </a:r>
            <a:r>
              <a:rPr lang="en-US" sz="1400" dirty="0" err="1"/>
              <a:t>felállította</a:t>
            </a:r>
            <a:r>
              <a:rPr lang="en-US" sz="1400" dirty="0"/>
              <a:t> </a:t>
            </a:r>
            <a:r>
              <a:rPr lang="en-US" sz="1400" dirty="0" err="1"/>
              <a:t>elektrodinamika</a:t>
            </a:r>
            <a:r>
              <a:rPr lang="en-US" sz="1400" dirty="0"/>
              <a:t> </a:t>
            </a:r>
            <a:r>
              <a:rPr lang="en-US" sz="1400" dirty="0" err="1"/>
              <a:t>alaptörvényét</a:t>
            </a:r>
            <a:r>
              <a:rPr lang="en-US" sz="1400" dirty="0"/>
              <a:t>,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utolsó</a:t>
            </a:r>
            <a:r>
              <a:rPr lang="en-US" sz="1400" dirty="0"/>
              <a:t> </a:t>
            </a:r>
            <a:r>
              <a:rPr lang="en-US" sz="1400" dirty="0" err="1"/>
              <a:t>lényegesebb</a:t>
            </a:r>
            <a:r>
              <a:rPr lang="en-US" sz="1400" dirty="0"/>
              <a:t> </a:t>
            </a:r>
            <a:r>
              <a:rPr lang="en-US" sz="1400" dirty="0" err="1"/>
              <a:t>elmélete</a:t>
            </a:r>
            <a:r>
              <a:rPr lang="en-US" sz="1400" dirty="0"/>
              <a:t> </a:t>
            </a:r>
            <a:r>
              <a:rPr lang="en-US" sz="1400" dirty="0" err="1"/>
              <a:t>arról</a:t>
            </a:r>
            <a:r>
              <a:rPr lang="en-US" sz="1400" dirty="0"/>
              <a:t> </a:t>
            </a:r>
            <a:r>
              <a:rPr lang="en-US" sz="1400" dirty="0" err="1"/>
              <a:t>szólt</a:t>
            </a:r>
            <a:r>
              <a:rPr lang="en-US" sz="1400" dirty="0"/>
              <a:t>, </a:t>
            </a:r>
            <a:r>
              <a:rPr lang="en-US" sz="1400" dirty="0" err="1"/>
              <a:t>hogy</a:t>
            </a:r>
            <a:r>
              <a:rPr lang="en-US" sz="1400" dirty="0"/>
              <a:t> </a:t>
            </a:r>
            <a:r>
              <a:rPr lang="en-US" sz="1400" dirty="0" err="1"/>
              <a:t>szerinte</a:t>
            </a:r>
            <a:r>
              <a:rPr lang="en-US" sz="1400" dirty="0"/>
              <a:t> </a:t>
            </a:r>
            <a:r>
              <a:rPr lang="en-US" sz="1400" dirty="0" err="1"/>
              <a:t>meghatározott</a:t>
            </a:r>
            <a:r>
              <a:rPr lang="en-US" sz="1400" dirty="0"/>
              <a:t> </a:t>
            </a:r>
            <a:r>
              <a:rPr lang="en-US" sz="1400" dirty="0" err="1"/>
              <a:t>mennyiségű</a:t>
            </a:r>
            <a:r>
              <a:rPr lang="en-US" sz="1400" dirty="0"/>
              <a:t> </a:t>
            </a:r>
            <a:r>
              <a:rPr lang="en-US" sz="1400" dirty="0" err="1"/>
              <a:t>anyaghoz</a:t>
            </a:r>
            <a:r>
              <a:rPr lang="en-US" sz="1400" dirty="0"/>
              <a:t> </a:t>
            </a:r>
            <a:r>
              <a:rPr lang="en-US" sz="1400" dirty="0" err="1"/>
              <a:t>mindig</a:t>
            </a:r>
            <a:r>
              <a:rPr lang="en-US" sz="1400" dirty="0"/>
              <a:t> </a:t>
            </a:r>
            <a:r>
              <a:rPr lang="en-US" sz="1400" dirty="0" err="1"/>
              <a:t>meghatározott</a:t>
            </a:r>
            <a:r>
              <a:rPr lang="en-US" sz="1400" dirty="0"/>
              <a:t> </a:t>
            </a:r>
            <a:r>
              <a:rPr lang="en-US" sz="1400" dirty="0" err="1"/>
              <a:t>mennyiségű</a:t>
            </a:r>
            <a:r>
              <a:rPr lang="en-US" sz="1400" dirty="0"/>
              <a:t> </a:t>
            </a:r>
            <a:r>
              <a:rPr lang="en-US" sz="1400" dirty="0" err="1"/>
              <a:t>elektromosság</a:t>
            </a:r>
            <a:r>
              <a:rPr lang="en-US" sz="1400" dirty="0"/>
              <a:t> </a:t>
            </a:r>
            <a:r>
              <a:rPr lang="en-US" sz="1400" dirty="0" err="1"/>
              <a:t>kapcsolódik</a:t>
            </a:r>
            <a:r>
              <a:rPr lang="en-US" sz="1400" dirty="0"/>
              <a:t>. A </a:t>
            </a:r>
            <a:r>
              <a:rPr lang="en-US" sz="1400" dirty="0" err="1"/>
              <a:t>mágneses</a:t>
            </a:r>
            <a:r>
              <a:rPr lang="en-US" sz="1400" dirty="0"/>
              <a:t> </a:t>
            </a:r>
            <a:r>
              <a:rPr lang="en-US" sz="1400" dirty="0" err="1"/>
              <a:t>fluxus</a:t>
            </a:r>
            <a:r>
              <a:rPr lang="en-US" sz="1400" dirty="0"/>
              <a:t> </a:t>
            </a:r>
            <a:r>
              <a:rPr lang="en-US" sz="1400" dirty="0" err="1"/>
              <a:t>mértékegység</a:t>
            </a:r>
            <a:r>
              <a:rPr lang="en-US" sz="1400" dirty="0"/>
              <a:t> </a:t>
            </a:r>
            <a:r>
              <a:rPr lang="en-US" sz="1400" dirty="0" err="1"/>
              <a:t>névadója</a:t>
            </a:r>
            <a:r>
              <a:rPr lang="en-US" sz="1400" dirty="0"/>
              <a:t> </a:t>
            </a:r>
            <a:r>
              <a:rPr lang="en-US" sz="1400" dirty="0" err="1"/>
              <a:t>lett</a:t>
            </a:r>
            <a:r>
              <a:rPr lang="en-US" sz="1400" dirty="0"/>
              <a:t>. </a:t>
            </a:r>
            <a:r>
              <a:rPr lang="en-US" sz="1400" dirty="0" err="1"/>
              <a:t>Mértékegység</a:t>
            </a:r>
            <a:r>
              <a:rPr lang="en-US" sz="1400" dirty="0"/>
              <a:t> </a:t>
            </a:r>
            <a:r>
              <a:rPr lang="en-US" sz="1400" dirty="0" err="1"/>
              <a:t>jele</a:t>
            </a:r>
            <a:r>
              <a:rPr lang="en-US" sz="1400" dirty="0"/>
              <a:t>: Wb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82AD6177-FAE1-CD38-B32E-33469F10C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6524" y="867064"/>
            <a:ext cx="4258015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2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50B9692-1236-0C8D-70D9-3420BF8C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Források: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EA9984-B22C-B64A-4F6F-60E6D932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hu-HU"/>
              <a:t>https://hu.wikipedia.org/wiki</a:t>
            </a:r>
          </a:p>
          <a:p>
            <a:r>
              <a:rPr lang="hu-HU"/>
              <a:t>https://www.arcanum.com /</a:t>
            </a:r>
          </a:p>
          <a:p>
            <a:r>
              <a:rPr lang="hu-HU"/>
              <a:t>https://player.slideplayer.hu/9/2216814/#</a:t>
            </a:r>
          </a:p>
          <a:p>
            <a:r>
              <a:rPr lang="hu-HU"/>
              <a:t>https://www.jakd.hu/index.php?p=evfordulo&amp;amp;id=1957</a:t>
            </a:r>
          </a:p>
          <a:p>
            <a:r>
              <a:rPr lang="hu-HU"/>
              <a:t>https://divany.hu/vilagom/2019/08/05/miert-celsiusban-merjuk-a-homersekletet-/</a:t>
            </a:r>
          </a:p>
          <a:p>
            <a:r>
              <a:rPr lang="hu-HU"/>
              <a:t>https://www.vilaglex.hu/Lexikon/Html/Farad_.htm</a:t>
            </a:r>
          </a:p>
          <a:p>
            <a:r>
              <a:rPr lang="hu-HU"/>
              <a:t>http://www.puskas.hu/</a:t>
            </a:r>
          </a:p>
          <a:p>
            <a:r>
              <a:rPr lang="hu-HU"/>
              <a:t>https://www.tudasbazis.sulinet.hu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63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2FC2BF9A-EDDD-EEC9-6CC5-7D6CEDA1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i="1" u="sng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FCAA3B-9D39-E445-C82C-03FE2D8FA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i="1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Köszönjük</a:t>
            </a:r>
            <a:r>
              <a:rPr lang="en-US" sz="2400" b="1" i="1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b="1" i="1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Figyelmet</a:t>
            </a:r>
            <a:r>
              <a:rPr lang="en-US" sz="2400" b="1" i="1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723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958D86-699C-6AC3-5677-C3D3F000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hu-HU" sz="4100">
                <a:solidFill>
                  <a:srgbClr val="FFFFFF"/>
                </a:solidFill>
              </a:rPr>
              <a:t>Mértékegység fogalma:</a:t>
            </a:r>
          </a:p>
        </p:txBody>
      </p:sp>
      <p:sp>
        <p:nvSpPr>
          <p:cNvPr id="26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1B648A-2E83-DD88-16A1-B22185BC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hu-HU" dirty="0"/>
              <a:t>A fizikában és a méréstudományban mértékegységeknek hívjuk azokat a méréshez használt egységeket, amivel a fizikai mennyiségeket pontosan meg tudjuk határozni.</a:t>
            </a:r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A91BC46-D47E-8307-BC67-1560085F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Mértékegységek jelei: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E6A354-BAC0-27F8-3C67-BE463FB4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hu-HU" sz="2600"/>
              <a:t>A gyakran használt származtatott mértékegységeknek a rövidebb jelölés kedvéért külön nevet adnak, például az erő egysége a newton, jele N. Helyesírási szabály, hogy a fizikus nevét nagy kezdőbetűvel (Newton), de a mértékegység nevét kis kezdőbetűvel (newton) írjuk, de nagy kezdőbetűvel (N) rövidítjük. Ilyen önálló névvel rendelkezik még többek között a munka, a teljesítmény, a feszültség, a töltés és a kapacitás is.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4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E3DBC7-4DDF-FA1A-28B3-F2A78E08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3"/>
            <a:ext cx="12214916" cy="6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1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5B0B93-D028-AC1D-31D4-EAC9277F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82940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André-Marie Ampère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(Lyon, 1775. január</a:t>
            </a:r>
            <a:r>
              <a:rPr lang="hu-HU" sz="2200" b="1" i="1" u="sng"/>
              <a:t> </a:t>
            </a: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20. – Marseille, 1836. június10.) francia fizi</a:t>
            </a:r>
            <a:r>
              <a:rPr lang="hu-HU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us, kémikus,matematikus.</a:t>
            </a:r>
            <a:endParaRPr lang="en-US" sz="2200" b="1" i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091149-DB53-FA2D-FE77-829B49EAA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 err="1"/>
              <a:t>Munkássága</a:t>
            </a:r>
            <a:r>
              <a:rPr lang="en-US" sz="1700" dirty="0"/>
              <a:t>:</a:t>
            </a:r>
          </a:p>
          <a:p>
            <a:pPr marL="0" indent="0">
              <a:buNone/>
            </a:pPr>
            <a:r>
              <a:rPr lang="hu-HU" sz="1700" dirty="0"/>
              <a:t>  </a:t>
            </a:r>
            <a:r>
              <a:rPr lang="en-US" sz="1700" dirty="0"/>
              <a:t>Ampère a </a:t>
            </a:r>
            <a:r>
              <a:rPr lang="en-US" sz="1700" dirty="0" err="1"/>
              <a:t>munkásságával</a:t>
            </a:r>
            <a:r>
              <a:rPr lang="en-US" sz="1700" dirty="0"/>
              <a:t> </a:t>
            </a:r>
            <a:r>
              <a:rPr lang="en-US" sz="1700" dirty="0" err="1"/>
              <a:t>tulajdonképp</a:t>
            </a:r>
            <a:r>
              <a:rPr lang="en-US" sz="1700" dirty="0"/>
              <a:t> </a:t>
            </a:r>
            <a:r>
              <a:rPr lang="en-US" sz="1700" dirty="0" err="1"/>
              <a:t>egy</a:t>
            </a:r>
            <a:r>
              <a:rPr lang="en-US" sz="1700" dirty="0"/>
              <a:t> </a:t>
            </a:r>
            <a:r>
              <a:rPr lang="en-US" sz="1700" dirty="0" err="1"/>
              <a:t>új</a:t>
            </a:r>
            <a:r>
              <a:rPr lang="en-US" sz="1700" dirty="0"/>
              <a:t> </a:t>
            </a:r>
            <a:r>
              <a:rPr lang="en-US" sz="1700" dirty="0" err="1"/>
              <a:t>tudományágat</a:t>
            </a:r>
            <a:r>
              <a:rPr lang="en-US" sz="1700" dirty="0"/>
              <a:t> </a:t>
            </a:r>
            <a:r>
              <a:rPr lang="en-US" sz="1700" dirty="0" err="1"/>
              <a:t>teremtett</a:t>
            </a:r>
            <a:r>
              <a:rPr lang="en-US" sz="1700" dirty="0"/>
              <a:t>: </a:t>
            </a:r>
            <a:r>
              <a:rPr lang="en-US" sz="1700" dirty="0" err="1"/>
              <a:t>az</a:t>
            </a:r>
            <a:r>
              <a:rPr lang="en-US" sz="1700" dirty="0"/>
              <a:t> </a:t>
            </a:r>
            <a:r>
              <a:rPr lang="en-US" sz="1700" dirty="0" err="1"/>
              <a:t>elektrodinamikát</a:t>
            </a:r>
            <a:r>
              <a:rPr lang="en-US" sz="1700" dirty="0"/>
              <a:t>. 1820-ban </a:t>
            </a:r>
            <a:r>
              <a:rPr lang="en-US" sz="1700" dirty="0" err="1"/>
              <a:t>fedezte</a:t>
            </a:r>
            <a:r>
              <a:rPr lang="en-US" sz="1700" dirty="0"/>
              <a:t> </a:t>
            </a:r>
            <a:r>
              <a:rPr lang="en-US" sz="1700" dirty="0" err="1"/>
              <a:t>fel</a:t>
            </a:r>
            <a:r>
              <a:rPr lang="en-US" sz="1700" dirty="0"/>
              <a:t>, </a:t>
            </a:r>
            <a:r>
              <a:rPr lang="en-US" sz="1700" dirty="0" err="1"/>
              <a:t>hogy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egyirányú</a:t>
            </a:r>
            <a:r>
              <a:rPr lang="en-US" sz="1700" dirty="0"/>
              <a:t> </a:t>
            </a:r>
            <a:r>
              <a:rPr lang="en-US" sz="1700" dirty="0" err="1"/>
              <a:t>áramok</a:t>
            </a:r>
            <a:r>
              <a:rPr lang="en-US" sz="1700" dirty="0"/>
              <a:t> </a:t>
            </a:r>
            <a:r>
              <a:rPr lang="en-US" sz="1700" dirty="0" err="1"/>
              <a:t>vonzzák</a:t>
            </a:r>
            <a:r>
              <a:rPr lang="en-US" sz="1700" dirty="0"/>
              <a:t>,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ellenkező</a:t>
            </a:r>
            <a:r>
              <a:rPr lang="en-US" sz="1700" dirty="0"/>
              <a:t> </a:t>
            </a:r>
            <a:r>
              <a:rPr lang="en-US" sz="1700" dirty="0" err="1"/>
              <a:t>irányúak</a:t>
            </a:r>
            <a:r>
              <a:rPr lang="en-US" sz="1700" dirty="0"/>
              <a:t> </a:t>
            </a:r>
            <a:r>
              <a:rPr lang="en-US" sz="1700" dirty="0" err="1"/>
              <a:t>pedig</a:t>
            </a:r>
            <a:r>
              <a:rPr lang="en-US" sz="1700" dirty="0"/>
              <a:t> </a:t>
            </a:r>
            <a:r>
              <a:rPr lang="en-US" sz="1700" dirty="0" err="1"/>
              <a:t>taszítják</a:t>
            </a:r>
            <a:r>
              <a:rPr lang="en-US" sz="1700" dirty="0"/>
              <a:t> </a:t>
            </a:r>
            <a:r>
              <a:rPr lang="en-US" sz="1700" dirty="0" err="1"/>
              <a:t>egymást</a:t>
            </a:r>
            <a:r>
              <a:rPr lang="en-US" sz="1700" dirty="0"/>
              <a:t>. </a:t>
            </a:r>
            <a:r>
              <a:rPr lang="en-US" sz="1700" dirty="0" err="1"/>
              <a:t>Később</a:t>
            </a:r>
            <a:r>
              <a:rPr lang="en-US" sz="1700" dirty="0"/>
              <a:t> </a:t>
            </a:r>
            <a:r>
              <a:rPr lang="en-US" sz="1700" dirty="0" err="1"/>
              <a:t>kimutatta</a:t>
            </a:r>
            <a:r>
              <a:rPr lang="en-US" sz="1700" dirty="0"/>
              <a:t> a </a:t>
            </a:r>
            <a:r>
              <a:rPr lang="en-US" sz="1700" dirty="0" err="1"/>
              <a:t>nem</a:t>
            </a:r>
            <a:r>
              <a:rPr lang="en-US" sz="1700" dirty="0"/>
              <a:t> </a:t>
            </a:r>
            <a:r>
              <a:rPr lang="en-US" sz="1700" dirty="0" err="1"/>
              <a:t>párhuzamos</a:t>
            </a:r>
            <a:r>
              <a:rPr lang="en-US" sz="1700" dirty="0"/>
              <a:t> </a:t>
            </a:r>
            <a:r>
              <a:rPr lang="en-US" sz="1700" dirty="0" err="1"/>
              <a:t>áramok</a:t>
            </a:r>
            <a:r>
              <a:rPr lang="en-US" sz="1700" dirty="0"/>
              <a:t> </a:t>
            </a:r>
            <a:r>
              <a:rPr lang="en-US" sz="1700" dirty="0" err="1"/>
              <a:t>kölcsönhatását</a:t>
            </a:r>
            <a:r>
              <a:rPr lang="en-US" sz="1700" dirty="0"/>
              <a:t> is. Ampère </a:t>
            </a:r>
            <a:r>
              <a:rPr lang="en-US" sz="1700" dirty="0" err="1"/>
              <a:t>kidolgozott</a:t>
            </a:r>
            <a:r>
              <a:rPr lang="en-US" sz="1700" dirty="0"/>
              <a:t> </a:t>
            </a:r>
            <a:r>
              <a:rPr lang="en-US" sz="1700" dirty="0" err="1"/>
              <a:t>több</a:t>
            </a:r>
            <a:r>
              <a:rPr lang="en-US" sz="1700" dirty="0"/>
              <a:t> </a:t>
            </a:r>
            <a:r>
              <a:rPr lang="en-US" sz="1700" dirty="0" err="1"/>
              <a:t>kísérletezési</a:t>
            </a:r>
            <a:r>
              <a:rPr lang="en-US" sz="1700" dirty="0"/>
              <a:t> </a:t>
            </a:r>
            <a:r>
              <a:rPr lang="en-US" sz="1700" dirty="0" err="1"/>
              <a:t>eljárást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feltalált</a:t>
            </a:r>
            <a:r>
              <a:rPr lang="en-US" sz="1700" dirty="0"/>
              <a:t> </a:t>
            </a:r>
            <a:r>
              <a:rPr lang="en-US" sz="1700" dirty="0" err="1"/>
              <a:t>több</a:t>
            </a:r>
            <a:r>
              <a:rPr lang="en-US" sz="1700" dirty="0"/>
              <a:t> </a:t>
            </a:r>
            <a:r>
              <a:rPr lang="en-US" sz="1700" dirty="0" err="1"/>
              <a:t>mérőműszert</a:t>
            </a:r>
            <a:r>
              <a:rPr lang="en-US" sz="1700" dirty="0"/>
              <a:t> is. Az ő </a:t>
            </a:r>
            <a:r>
              <a:rPr lang="en-US" sz="1700" dirty="0" err="1"/>
              <a:t>nevéhez</a:t>
            </a:r>
            <a:r>
              <a:rPr lang="en-US" sz="1700" dirty="0"/>
              <a:t> </a:t>
            </a:r>
            <a:r>
              <a:rPr lang="en-US" sz="1700" dirty="0" err="1"/>
              <a:t>fűződik</a:t>
            </a:r>
            <a:r>
              <a:rPr lang="en-US" sz="1700" dirty="0"/>
              <a:t> a </a:t>
            </a:r>
            <a:r>
              <a:rPr lang="en-US" sz="1700" dirty="0" err="1"/>
              <a:t>galvanométer</a:t>
            </a:r>
            <a:r>
              <a:rPr lang="en-US" sz="1700" dirty="0"/>
              <a:t>,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elektromos</a:t>
            </a:r>
            <a:r>
              <a:rPr lang="en-US" sz="1700" dirty="0"/>
              <a:t> </a:t>
            </a:r>
            <a:r>
              <a:rPr lang="en-US" sz="1700" dirty="0" err="1"/>
              <a:t>távíró</a:t>
            </a:r>
            <a:r>
              <a:rPr lang="en-US" sz="1700" dirty="0"/>
              <a:t> 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 </a:t>
            </a:r>
            <a:r>
              <a:rPr lang="en-US" sz="1700" dirty="0" err="1"/>
              <a:t>elektromágnes</a:t>
            </a:r>
            <a:r>
              <a:rPr lang="en-US" sz="1700" dirty="0"/>
              <a:t> </a:t>
            </a:r>
            <a:r>
              <a:rPr lang="en-US" sz="1700" dirty="0" err="1"/>
              <a:t>feltalálása</a:t>
            </a:r>
            <a:r>
              <a:rPr lang="en-US" sz="1700" dirty="0"/>
              <a:t>. Az </a:t>
            </a:r>
            <a:r>
              <a:rPr lang="en-US" sz="1700" dirty="0" err="1"/>
              <a:t>elsők</a:t>
            </a:r>
            <a:r>
              <a:rPr lang="en-US" sz="1700" dirty="0"/>
              <a:t> </a:t>
            </a:r>
            <a:r>
              <a:rPr lang="en-US" sz="1700" dirty="0" err="1"/>
              <a:t>egyike</a:t>
            </a:r>
            <a:r>
              <a:rPr lang="en-US" sz="1700" dirty="0"/>
              <a:t> volt, </a:t>
            </a:r>
            <a:r>
              <a:rPr lang="en-US" sz="1700" dirty="0" err="1"/>
              <a:t>akik</a:t>
            </a:r>
            <a:r>
              <a:rPr lang="en-US" sz="1700" dirty="0"/>
              <a:t> </a:t>
            </a:r>
            <a:r>
              <a:rPr lang="en-US" sz="1700" dirty="0" err="1"/>
              <a:t>megkülönböztették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 </a:t>
            </a:r>
            <a:r>
              <a:rPr lang="en-US" sz="1700" dirty="0" err="1"/>
              <a:t>atomokat</a:t>
            </a:r>
            <a:r>
              <a:rPr lang="en-US" sz="1700" dirty="0"/>
              <a:t> </a:t>
            </a:r>
            <a:r>
              <a:rPr lang="en-US" sz="1700" dirty="0" err="1"/>
              <a:t>és</a:t>
            </a:r>
            <a:r>
              <a:rPr lang="en-US" sz="1700" dirty="0"/>
              <a:t> a </a:t>
            </a:r>
            <a:r>
              <a:rPr lang="en-US" sz="1700" dirty="0" err="1"/>
              <a:t>molekulákat</a:t>
            </a:r>
            <a:r>
              <a:rPr lang="en-US" sz="1700" dirty="0"/>
              <a:t>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F5459B8-6BB0-AEA6-D01F-91760C13D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8978" y="867064"/>
            <a:ext cx="4233108" cy="50487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47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B23DB9-013F-8828-2B93-582123E6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Alexander Graham Bell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(Edinburgh, Skócia, 1847. március 3.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Beinn Bhreagh, Új-Skócia, Kanada,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1922. augusztus 2.) skót fizikus,</a:t>
            </a:r>
            <a:b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üzletember, feltaláló, egyetemi tanár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9C30F5-2750-5A1D-734F-280A2DE66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Munkássága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hu-HU" sz="1400" dirty="0"/>
              <a:t>  </a:t>
            </a:r>
            <a:r>
              <a:rPr lang="en-US" sz="1400" dirty="0"/>
              <a:t>Alexander Graham Bell </a:t>
            </a:r>
            <a:r>
              <a:rPr lang="en-US" sz="1400" dirty="0" err="1"/>
              <a:t>második</a:t>
            </a:r>
            <a:r>
              <a:rPr lang="en-US" sz="1400" dirty="0"/>
              <a:t> </a:t>
            </a:r>
            <a:r>
              <a:rPr lang="en-US" sz="1400" dirty="0" err="1"/>
              <a:t>ipari</a:t>
            </a:r>
            <a:r>
              <a:rPr lang="en-US" sz="1400" dirty="0"/>
              <a:t> </a:t>
            </a:r>
            <a:r>
              <a:rPr lang="en-US" sz="1400" dirty="0" err="1"/>
              <a:t>forradalom</a:t>
            </a:r>
            <a:r>
              <a:rPr lang="en-US" sz="1400" dirty="0"/>
              <a:t> </a:t>
            </a:r>
            <a:r>
              <a:rPr lang="en-US" sz="1400" dirty="0" err="1"/>
              <a:t>egyik</a:t>
            </a:r>
            <a:r>
              <a:rPr lang="en-US" sz="1400" dirty="0"/>
              <a:t> </a:t>
            </a:r>
            <a:r>
              <a:rPr lang="en-US" sz="1400" dirty="0" err="1"/>
              <a:t>képviselője</a:t>
            </a:r>
            <a:r>
              <a:rPr lang="en-US" sz="1400" dirty="0"/>
              <a:t>, neve </a:t>
            </a:r>
            <a:r>
              <a:rPr lang="en-US" sz="1400" dirty="0" err="1"/>
              <a:t>mára</a:t>
            </a:r>
            <a:r>
              <a:rPr lang="en-US" sz="1400" dirty="0"/>
              <a:t> </a:t>
            </a:r>
            <a:r>
              <a:rPr lang="en-US" sz="1400" dirty="0" err="1"/>
              <a:t>már</a:t>
            </a:r>
            <a:r>
              <a:rPr lang="en-US" sz="1400" dirty="0"/>
              <a:t> </a:t>
            </a:r>
            <a:r>
              <a:rPr lang="en-US" sz="1400" dirty="0" err="1"/>
              <a:t>összeolvadt</a:t>
            </a:r>
            <a:r>
              <a:rPr lang="en-US" sz="1400" dirty="0"/>
              <a:t> a </a:t>
            </a:r>
            <a:r>
              <a:rPr lang="en-US" sz="1400" dirty="0" err="1"/>
              <a:t>telefon</a:t>
            </a:r>
            <a:r>
              <a:rPr lang="en-US" sz="1400" dirty="0"/>
              <a:t> </a:t>
            </a:r>
            <a:r>
              <a:rPr lang="en-US" sz="1400" dirty="0" err="1"/>
              <a:t>feltalálásával</a:t>
            </a:r>
            <a:r>
              <a:rPr lang="en-US" sz="1400" dirty="0"/>
              <a:t> (1876). </a:t>
            </a:r>
            <a:r>
              <a:rPr lang="en-US" sz="1400" dirty="0" err="1"/>
              <a:t>Ennek</a:t>
            </a:r>
            <a:r>
              <a:rPr lang="en-US" sz="1400" dirty="0"/>
              <a:t> </a:t>
            </a:r>
            <a:r>
              <a:rPr lang="en-US" sz="1400" dirty="0" err="1"/>
              <a:t>precedense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volt, </a:t>
            </a:r>
            <a:r>
              <a:rPr lang="en-US" sz="1400" dirty="0" err="1"/>
              <a:t>hogy</a:t>
            </a:r>
            <a:r>
              <a:rPr lang="en-US" sz="1400" dirty="0"/>
              <a:t> a </a:t>
            </a:r>
            <a:r>
              <a:rPr lang="en-US" sz="1400" dirty="0" err="1"/>
              <a:t>siket</a:t>
            </a:r>
            <a:r>
              <a:rPr lang="en-US" sz="1400" dirty="0"/>
              <a:t> </a:t>
            </a:r>
            <a:r>
              <a:rPr lang="en-US" sz="1400" dirty="0" err="1"/>
              <a:t>anyjának</a:t>
            </a:r>
            <a:r>
              <a:rPr lang="en-US" sz="1400" dirty="0"/>
              <a:t> </a:t>
            </a:r>
            <a:r>
              <a:rPr lang="en-US" sz="1400" dirty="0" err="1"/>
              <a:t>hallásjavító</a:t>
            </a:r>
            <a:r>
              <a:rPr lang="en-US" sz="1400" dirty="0"/>
              <a:t> </a:t>
            </a:r>
            <a:r>
              <a:rPr lang="en-US" sz="1400" dirty="0" err="1"/>
              <a:t>készüléket</a:t>
            </a:r>
            <a:r>
              <a:rPr lang="en-US" sz="1400" dirty="0"/>
              <a:t> </a:t>
            </a:r>
            <a:r>
              <a:rPr lang="en-US" sz="1400" dirty="0" err="1"/>
              <a:t>próbált</a:t>
            </a:r>
            <a:r>
              <a:rPr lang="en-US" sz="1400" dirty="0"/>
              <a:t> </a:t>
            </a:r>
            <a:r>
              <a:rPr lang="en-US" sz="1400" dirty="0" err="1"/>
              <a:t>kreálni</a:t>
            </a:r>
            <a:r>
              <a:rPr lang="en-US" sz="1400" dirty="0"/>
              <a:t>, </a:t>
            </a:r>
            <a:r>
              <a:rPr lang="en-US" sz="1400" dirty="0" err="1"/>
              <a:t>majd</a:t>
            </a:r>
            <a:r>
              <a:rPr lang="en-US" sz="1400" dirty="0"/>
              <a:t> </a:t>
            </a:r>
            <a:r>
              <a:rPr lang="en-US" sz="1400" dirty="0" err="1"/>
              <a:t>ennek</a:t>
            </a:r>
            <a:r>
              <a:rPr lang="en-US" sz="1400" dirty="0"/>
              <a:t> </a:t>
            </a:r>
            <a:r>
              <a:rPr lang="en-US" sz="1400" dirty="0" err="1"/>
              <a:t>következtében</a:t>
            </a:r>
            <a:r>
              <a:rPr lang="en-US" sz="1400" dirty="0"/>
              <a:t> 1875-ben </a:t>
            </a:r>
            <a:r>
              <a:rPr lang="en-US" sz="1400" dirty="0" err="1"/>
              <a:t>már</a:t>
            </a:r>
            <a:r>
              <a:rPr lang="en-US" sz="1400" dirty="0"/>
              <a:t> </a:t>
            </a:r>
            <a:r>
              <a:rPr lang="en-US" sz="1400" dirty="0" err="1"/>
              <a:t>megvoltak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alapjai</a:t>
            </a:r>
            <a:r>
              <a:rPr lang="en-US" sz="1400" dirty="0"/>
              <a:t> a </a:t>
            </a:r>
            <a:r>
              <a:rPr lang="en-US" sz="1400" dirty="0" err="1"/>
              <a:t>telefon</a:t>
            </a:r>
            <a:r>
              <a:rPr lang="en-US" sz="1400" dirty="0"/>
              <a:t> </a:t>
            </a:r>
            <a:r>
              <a:rPr lang="en-US" sz="1400" dirty="0" err="1"/>
              <a:t>létrehozására</a:t>
            </a:r>
            <a:r>
              <a:rPr lang="en-US" sz="1400" dirty="0"/>
              <a:t>. Nem </a:t>
            </a:r>
            <a:r>
              <a:rPr lang="en-US" sz="1400" dirty="0" err="1"/>
              <a:t>csak</a:t>
            </a:r>
            <a:r>
              <a:rPr lang="en-US" sz="1400" dirty="0"/>
              <a:t> a </a:t>
            </a:r>
            <a:r>
              <a:rPr lang="en-US" sz="1400" dirty="0" err="1"/>
              <a:t>telefon</a:t>
            </a:r>
            <a:r>
              <a:rPr lang="en-US" sz="1400" dirty="0"/>
              <a:t> </a:t>
            </a:r>
            <a:r>
              <a:rPr lang="en-US" sz="1400" dirty="0" err="1"/>
              <a:t>fűződik</a:t>
            </a:r>
            <a:r>
              <a:rPr lang="en-US" sz="1400" dirty="0"/>
              <a:t> a </a:t>
            </a:r>
            <a:r>
              <a:rPr lang="en-US" sz="1400" dirty="0" err="1"/>
              <a:t>nevéhez</a:t>
            </a:r>
            <a:r>
              <a:rPr lang="en-US" sz="1400" dirty="0"/>
              <a:t>, </a:t>
            </a:r>
            <a:r>
              <a:rPr lang="en-US" sz="1400" dirty="0" err="1"/>
              <a:t>hanem</a:t>
            </a:r>
            <a:r>
              <a:rPr lang="en-US" sz="1400" dirty="0"/>
              <a:t>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kollaboráció</a:t>
            </a:r>
            <a:r>
              <a:rPr lang="en-US" sz="1400" dirty="0"/>
              <a:t> (Charles Sumner </a:t>
            </a:r>
            <a:r>
              <a:rPr lang="en-US" sz="1400" dirty="0" err="1"/>
              <a:t>Tainter</a:t>
            </a:r>
            <a:r>
              <a:rPr lang="en-US" sz="1400" dirty="0"/>
              <a:t> </a:t>
            </a:r>
            <a:r>
              <a:rPr lang="en-US" sz="1400" dirty="0" err="1"/>
              <a:t>asszisztált</a:t>
            </a:r>
            <a:r>
              <a:rPr lang="en-US" sz="1400" dirty="0"/>
              <a:t>) </a:t>
            </a:r>
            <a:r>
              <a:rPr lang="en-US" sz="1400" dirty="0" err="1"/>
              <a:t>folyamán</a:t>
            </a:r>
            <a:r>
              <a:rPr lang="en-US" sz="1400" dirty="0"/>
              <a:t> a </a:t>
            </a:r>
            <a:r>
              <a:rPr lang="en-US" sz="1400" dirty="0" err="1"/>
              <a:t>fotófon</a:t>
            </a:r>
            <a:r>
              <a:rPr lang="en-US" sz="1400" dirty="0"/>
              <a:t> is (</a:t>
            </a:r>
            <a:r>
              <a:rPr lang="en-US" sz="1400" dirty="0" err="1"/>
              <a:t>lehetővé</a:t>
            </a:r>
            <a:r>
              <a:rPr lang="en-US" sz="1400" dirty="0"/>
              <a:t> </a:t>
            </a:r>
            <a:r>
              <a:rPr lang="en-US" sz="1400" dirty="0" err="1"/>
              <a:t>tette</a:t>
            </a:r>
            <a:r>
              <a:rPr lang="en-US" sz="1400" dirty="0"/>
              <a:t> a </a:t>
            </a:r>
            <a:r>
              <a:rPr lang="en-US" sz="1400" dirty="0" err="1"/>
              <a:t>hangok</a:t>
            </a:r>
            <a:r>
              <a:rPr lang="en-US" sz="1400" dirty="0"/>
              <a:t> </a:t>
            </a:r>
            <a:r>
              <a:rPr lang="en-US" sz="1400" dirty="0" err="1"/>
              <a:t>továbbítását</a:t>
            </a:r>
            <a:r>
              <a:rPr lang="en-US" sz="1400" dirty="0"/>
              <a:t> a </a:t>
            </a:r>
            <a:r>
              <a:rPr lang="en-US" sz="1400" dirty="0" err="1"/>
              <a:t>fény</a:t>
            </a:r>
            <a:r>
              <a:rPr lang="en-US" sz="1400" dirty="0"/>
              <a:t> </a:t>
            </a:r>
            <a:r>
              <a:rPr lang="en-US" sz="1400" dirty="0" err="1"/>
              <a:t>segítségével</a:t>
            </a:r>
            <a:r>
              <a:rPr lang="en-US" sz="1400" dirty="0"/>
              <a:t>.) </a:t>
            </a:r>
            <a:r>
              <a:rPr lang="en-US" sz="1400" dirty="0" err="1"/>
              <a:t>További</a:t>
            </a:r>
            <a:r>
              <a:rPr lang="en-US" sz="1400" dirty="0"/>
              <a:t> </a:t>
            </a:r>
            <a:r>
              <a:rPr lang="en-US" sz="1400" dirty="0" err="1"/>
              <a:t>meghatározó</a:t>
            </a:r>
            <a:r>
              <a:rPr lang="en-US" sz="1400" dirty="0"/>
              <a:t> </a:t>
            </a:r>
            <a:r>
              <a:rPr lang="en-US" sz="1400" dirty="0" err="1"/>
              <a:t>találmányai</a:t>
            </a:r>
            <a:r>
              <a:rPr lang="en-US" sz="1400" dirty="0"/>
              <a:t>, </a:t>
            </a:r>
            <a:r>
              <a:rPr lang="en-US" sz="1400" dirty="0" err="1"/>
              <a:t>például</a:t>
            </a:r>
            <a:r>
              <a:rPr lang="en-US" sz="1400" dirty="0"/>
              <a:t> a </a:t>
            </a:r>
            <a:r>
              <a:rPr lang="en-US" sz="1400" dirty="0" err="1"/>
              <a:t>búzatisztító</a:t>
            </a:r>
            <a:r>
              <a:rPr lang="en-US" sz="1400" dirty="0"/>
              <a:t>, </a:t>
            </a:r>
            <a:r>
              <a:rPr lang="en-US" sz="1400" dirty="0" err="1"/>
              <a:t>szárnyashajó</a:t>
            </a:r>
            <a:r>
              <a:rPr lang="en-US" sz="1400" dirty="0"/>
              <a:t>, </a:t>
            </a:r>
            <a:r>
              <a:rPr lang="en-US" sz="1400" dirty="0" err="1"/>
              <a:t>illetve</a:t>
            </a:r>
            <a:r>
              <a:rPr lang="en-US" sz="1400" dirty="0"/>
              <a:t> </a:t>
            </a:r>
            <a:r>
              <a:rPr lang="en-US" sz="1400" dirty="0" err="1"/>
              <a:t>még</a:t>
            </a:r>
            <a:r>
              <a:rPr lang="en-US" sz="1400" dirty="0"/>
              <a:t> a </a:t>
            </a:r>
            <a:r>
              <a:rPr lang="en-US" sz="1400" dirty="0" err="1"/>
              <a:t>siketoktatási</a:t>
            </a:r>
            <a:r>
              <a:rPr lang="en-US" sz="1400" dirty="0"/>
              <a:t> </a:t>
            </a:r>
            <a:r>
              <a:rPr lang="en-US" sz="1400" dirty="0" err="1"/>
              <a:t>rendszert</a:t>
            </a:r>
            <a:r>
              <a:rPr lang="en-US" sz="1400" dirty="0"/>
              <a:t> is </a:t>
            </a:r>
            <a:r>
              <a:rPr lang="en-US" sz="1400" dirty="0" err="1"/>
              <a:t>kialakította</a:t>
            </a:r>
            <a:r>
              <a:rPr lang="en-US" sz="1400" dirty="0"/>
              <a:t>. A </a:t>
            </a:r>
            <a:r>
              <a:rPr lang="en-US" sz="1400" dirty="0" err="1"/>
              <a:t>telekommunikációban</a:t>
            </a:r>
            <a:r>
              <a:rPr lang="en-US" sz="1400" dirty="0"/>
              <a:t>, </a:t>
            </a:r>
            <a:r>
              <a:rPr lang="en-US" sz="1400" dirty="0" err="1"/>
              <a:t>az</a:t>
            </a:r>
            <a:r>
              <a:rPr lang="en-US" sz="1400" dirty="0"/>
              <a:t> </a:t>
            </a:r>
            <a:r>
              <a:rPr lang="en-US" sz="1400" dirty="0" err="1"/>
              <a:t>elektronikában</a:t>
            </a:r>
            <a:r>
              <a:rPr lang="en-US" sz="1400" dirty="0"/>
              <a:t> 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 </a:t>
            </a:r>
            <a:r>
              <a:rPr lang="en-US" sz="1400" dirty="0" err="1"/>
              <a:t>akusztikában</a:t>
            </a:r>
            <a:r>
              <a:rPr lang="en-US" sz="1400" dirty="0"/>
              <a:t> </a:t>
            </a:r>
            <a:r>
              <a:rPr lang="en-US" sz="1400" dirty="0" err="1"/>
              <a:t>folytatott</a:t>
            </a:r>
            <a:r>
              <a:rPr lang="en-US" sz="1400" dirty="0"/>
              <a:t> </a:t>
            </a:r>
            <a:r>
              <a:rPr lang="en-US" sz="1400" dirty="0" err="1"/>
              <a:t>törekvései</a:t>
            </a:r>
            <a:r>
              <a:rPr lang="en-US" sz="1400" dirty="0"/>
              <a:t> </a:t>
            </a:r>
            <a:r>
              <a:rPr lang="en-US" sz="1400" dirty="0" err="1"/>
              <a:t>után</a:t>
            </a:r>
            <a:r>
              <a:rPr lang="en-US" sz="1400" dirty="0"/>
              <a:t> </a:t>
            </a:r>
            <a:r>
              <a:rPr lang="en-US" sz="1400" dirty="0" err="1"/>
              <a:t>nem</a:t>
            </a:r>
            <a:r>
              <a:rPr lang="en-US" sz="1400" dirty="0"/>
              <a:t> </a:t>
            </a:r>
            <a:r>
              <a:rPr lang="en-US" sz="1400" dirty="0" err="1"/>
              <a:t>csoda</a:t>
            </a:r>
            <a:r>
              <a:rPr lang="en-US" sz="1400" dirty="0"/>
              <a:t>, </a:t>
            </a:r>
            <a:r>
              <a:rPr lang="en-US" sz="1400" dirty="0" err="1"/>
              <a:t>hogy</a:t>
            </a:r>
            <a:r>
              <a:rPr lang="en-US" sz="1400" dirty="0"/>
              <a:t> </a:t>
            </a:r>
            <a:r>
              <a:rPr lang="en-US" sz="1400" dirty="0" err="1"/>
              <a:t>mértékegység</a:t>
            </a:r>
            <a:r>
              <a:rPr lang="en-US" sz="1400" dirty="0"/>
              <a:t> </a:t>
            </a:r>
            <a:r>
              <a:rPr lang="en-US" sz="1400" dirty="0" err="1"/>
              <a:t>névadó</a:t>
            </a:r>
            <a:r>
              <a:rPr lang="en-US" sz="1400" dirty="0"/>
              <a:t> </a:t>
            </a:r>
            <a:r>
              <a:rPr lang="en-US" sz="1400" dirty="0" err="1"/>
              <a:t>lett</a:t>
            </a:r>
            <a:r>
              <a:rPr lang="en-US" sz="1400" dirty="0"/>
              <a:t>. </a:t>
            </a:r>
            <a:r>
              <a:rPr lang="en-US" sz="1400" dirty="0" err="1"/>
              <a:t>Mértékegység</a:t>
            </a:r>
            <a:r>
              <a:rPr lang="en-US" sz="1400" dirty="0"/>
              <a:t> </a:t>
            </a:r>
            <a:r>
              <a:rPr lang="en-US" sz="1400" dirty="0" err="1"/>
              <a:t>jele</a:t>
            </a:r>
            <a:r>
              <a:rPr lang="en-US" sz="1400" dirty="0"/>
              <a:t>: B (bel), </a:t>
            </a:r>
            <a:r>
              <a:rPr lang="en-US" sz="1400" dirty="0" err="1"/>
              <a:t>ennek</a:t>
            </a:r>
            <a:r>
              <a:rPr lang="en-US" sz="1400" dirty="0"/>
              <a:t>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másik</a:t>
            </a:r>
            <a:r>
              <a:rPr lang="en-US" sz="1400" dirty="0"/>
              <a:t> </a:t>
            </a:r>
            <a:r>
              <a:rPr lang="en-US" sz="1400" dirty="0" err="1"/>
              <a:t>formája</a:t>
            </a:r>
            <a:r>
              <a:rPr lang="en-US" sz="1400" dirty="0"/>
              <a:t> a decibel </a:t>
            </a:r>
            <a:r>
              <a:rPr lang="en-US" sz="1400" dirty="0" err="1"/>
              <a:t>mértékegység</a:t>
            </a:r>
            <a:r>
              <a:rPr lang="en-US" sz="1400" dirty="0"/>
              <a:t>, </a:t>
            </a:r>
            <a:r>
              <a:rPr lang="en-US" sz="1400" dirty="0" err="1"/>
              <a:t>ami</a:t>
            </a:r>
            <a:r>
              <a:rPr lang="en-US" sz="1400" dirty="0"/>
              <a:t>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tizede</a:t>
            </a:r>
            <a:r>
              <a:rPr lang="en-US" sz="1400" dirty="0"/>
              <a:t> a </a:t>
            </a:r>
            <a:r>
              <a:rPr lang="en-US" sz="1400" dirty="0" err="1"/>
              <a:t>belnek</a:t>
            </a:r>
            <a:r>
              <a:rPr lang="en-US" sz="1400" dirty="0"/>
              <a:t>, </a:t>
            </a:r>
            <a:r>
              <a:rPr lang="en-US" sz="1400" dirty="0" err="1"/>
              <a:t>jele</a:t>
            </a:r>
            <a:r>
              <a:rPr lang="en-US" sz="1400" dirty="0"/>
              <a:t>: dB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B18A2EB-1077-EF3A-5A7E-F8AEB9F56E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903510"/>
            <a:ext cx="5319062" cy="49758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5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BAE14A-8DDE-28E3-1B9D-F2C91410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90659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Charles Augustin </a:t>
            </a:r>
            <a:r>
              <a:rPr lang="en-US" sz="22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deCoulomb</a:t>
            </a:r>
            <a:br>
              <a:rPr lang="en-US" sz="22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2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Angoulême</a:t>
            </a:r>
            <a:r>
              <a:rPr lang="en-US" sz="22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 1736. június14.  – </a:t>
            </a:r>
            <a:r>
              <a:rPr lang="en-US" sz="22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Párizs</a:t>
            </a:r>
            <a:r>
              <a:rPr lang="en-US" sz="22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 1806. augusztus23.) </a:t>
            </a:r>
            <a:r>
              <a:rPr lang="en-US" sz="22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francia</a:t>
            </a:r>
            <a:r>
              <a:rPr lang="en-US" sz="22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2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fizi</a:t>
            </a:r>
            <a:r>
              <a:rPr lang="hu-HU" sz="22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sz="22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CAE41A-79FE-C10B-1A1E-76271D54A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Munkássága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hu-HU" sz="2000" dirty="0"/>
              <a:t>  </a:t>
            </a:r>
            <a:r>
              <a:rPr lang="en-US" sz="2000" dirty="0"/>
              <a:t>Az </a:t>
            </a:r>
            <a:r>
              <a:rPr lang="en-US" sz="2000" dirty="0" err="1"/>
              <a:t>angol</a:t>
            </a:r>
            <a:r>
              <a:rPr lang="en-US" sz="2000" dirty="0"/>
              <a:t> Joseph Priestley </a:t>
            </a:r>
            <a:r>
              <a:rPr lang="en-US" sz="2000" dirty="0" err="1"/>
              <a:t>elektromos</a:t>
            </a:r>
            <a:r>
              <a:rPr lang="en-US" sz="2000" dirty="0"/>
              <a:t> </a:t>
            </a:r>
            <a:r>
              <a:rPr lang="en-US" sz="2000" dirty="0" err="1"/>
              <a:t>taszítási</a:t>
            </a:r>
            <a:r>
              <a:rPr lang="en-US" sz="2000" dirty="0"/>
              <a:t> </a:t>
            </a:r>
            <a:r>
              <a:rPr lang="en-US" sz="2000" dirty="0" err="1"/>
              <a:t>törvényét</a:t>
            </a:r>
            <a:r>
              <a:rPr lang="en-US" sz="2000" dirty="0"/>
              <a:t> </a:t>
            </a:r>
            <a:r>
              <a:rPr lang="en-US" sz="2000" dirty="0" err="1"/>
              <a:t>vizsgálva</a:t>
            </a:r>
            <a:r>
              <a:rPr lang="en-US" sz="2000" dirty="0"/>
              <a:t> </a:t>
            </a:r>
            <a:r>
              <a:rPr lang="en-US" sz="2000" dirty="0" err="1"/>
              <a:t>jutott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saját</a:t>
            </a:r>
            <a:r>
              <a:rPr lang="en-US" sz="2000" dirty="0"/>
              <a:t> </a:t>
            </a:r>
            <a:r>
              <a:rPr lang="en-US" sz="2000" dirty="0" err="1"/>
              <a:t>Törvényének</a:t>
            </a:r>
            <a:r>
              <a:rPr lang="en-US" sz="2000" dirty="0"/>
              <a:t> </a:t>
            </a:r>
            <a:r>
              <a:rPr lang="en-US" sz="2000" dirty="0" err="1"/>
              <a:t>megfogalmazásához</a:t>
            </a:r>
            <a:r>
              <a:rPr lang="en-US" sz="2000" dirty="0"/>
              <a:t>. A Priestley-</a:t>
            </a:r>
            <a:r>
              <a:rPr lang="en-US" sz="2000" dirty="0" err="1"/>
              <a:t>törvényben</a:t>
            </a:r>
            <a:r>
              <a:rPr lang="en-US" sz="2000" dirty="0"/>
              <a:t> </a:t>
            </a:r>
            <a:r>
              <a:rPr lang="en-US" sz="2000" dirty="0" err="1"/>
              <a:t>szerepet</a:t>
            </a:r>
            <a:r>
              <a:rPr lang="en-US" sz="2000" dirty="0"/>
              <a:t> </a:t>
            </a:r>
            <a:r>
              <a:rPr lang="en-US" sz="2000" dirty="0" err="1"/>
              <a:t>játszó</a:t>
            </a:r>
            <a:r>
              <a:rPr lang="en-US" sz="2000" dirty="0"/>
              <a:t> </a:t>
            </a:r>
            <a:r>
              <a:rPr lang="en-US" sz="2000" dirty="0" err="1"/>
              <a:t>elektromos</a:t>
            </a:r>
            <a:r>
              <a:rPr lang="en-US" sz="2000" dirty="0"/>
              <a:t> </a:t>
            </a:r>
            <a:r>
              <a:rPr lang="en-US" sz="2000" dirty="0" err="1"/>
              <a:t>erők</a:t>
            </a:r>
            <a:r>
              <a:rPr lang="en-US" sz="2000" dirty="0"/>
              <a:t> </a:t>
            </a:r>
            <a:r>
              <a:rPr lang="en-US" sz="2000" dirty="0" err="1"/>
              <a:t>mérésére</a:t>
            </a:r>
            <a:r>
              <a:rPr lang="en-US" sz="2000" dirty="0"/>
              <a:t> </a:t>
            </a:r>
            <a:r>
              <a:rPr lang="en-US" sz="2000" dirty="0" err="1"/>
              <a:t>érzékeny</a:t>
            </a:r>
            <a:r>
              <a:rPr lang="en-US" sz="2000" dirty="0"/>
              <a:t> </a:t>
            </a:r>
            <a:r>
              <a:rPr lang="en-US" sz="2000" dirty="0" err="1"/>
              <a:t>eszközt</a:t>
            </a:r>
            <a:r>
              <a:rPr lang="en-US" sz="2000" dirty="0"/>
              <a:t> </a:t>
            </a:r>
            <a:r>
              <a:rPr lang="en-US" sz="2000" dirty="0" err="1"/>
              <a:t>fejlesztett</a:t>
            </a:r>
            <a:r>
              <a:rPr lang="en-US" sz="2000" dirty="0"/>
              <a:t> ki. </a:t>
            </a:r>
            <a:r>
              <a:rPr lang="en-US" sz="2000" dirty="0" err="1"/>
              <a:t>Miután</a:t>
            </a:r>
            <a:r>
              <a:rPr lang="en-US" sz="2000" dirty="0"/>
              <a:t> </a:t>
            </a:r>
            <a:r>
              <a:rPr lang="en-US" sz="2000" dirty="0" err="1"/>
              <a:t>megalkotta</a:t>
            </a:r>
            <a:r>
              <a:rPr lang="en-US" sz="2000" dirty="0"/>
              <a:t> a </a:t>
            </a:r>
            <a:r>
              <a:rPr lang="en-US" sz="2000" dirty="0" err="1"/>
              <a:t>saját</a:t>
            </a:r>
            <a:r>
              <a:rPr lang="en-US" sz="2000" dirty="0"/>
              <a:t> </a:t>
            </a:r>
            <a:r>
              <a:rPr lang="en-US" sz="2000" dirty="0" err="1"/>
              <a:t>törvényét</a:t>
            </a:r>
            <a:r>
              <a:rPr lang="en-US" sz="2000" dirty="0"/>
              <a:t>, Coulomb </a:t>
            </a:r>
            <a:r>
              <a:rPr lang="en-US" sz="2000" dirty="0" err="1"/>
              <a:t>törvényként</a:t>
            </a:r>
            <a:r>
              <a:rPr lang="en-US" sz="2000" dirty="0"/>
              <a:t> </a:t>
            </a:r>
            <a:r>
              <a:rPr lang="en-US" sz="2000" dirty="0" err="1"/>
              <a:t>ismerték</a:t>
            </a:r>
            <a:r>
              <a:rPr lang="en-US" sz="2000" dirty="0"/>
              <a:t> meg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emberek</a:t>
            </a:r>
            <a:r>
              <a:rPr lang="en-US" sz="2000" dirty="0"/>
              <a:t>. Az </a:t>
            </a:r>
            <a:r>
              <a:rPr lang="en-US" sz="2000" dirty="0" err="1"/>
              <a:t>elektromos</a:t>
            </a:r>
            <a:r>
              <a:rPr lang="en-US" sz="2000" dirty="0"/>
              <a:t> </a:t>
            </a:r>
            <a:r>
              <a:rPr lang="en-US" sz="2000" dirty="0" err="1"/>
              <a:t>töltés</a:t>
            </a:r>
            <a:r>
              <a:rPr lang="en-US" sz="2000" dirty="0"/>
              <a:t> </a:t>
            </a:r>
            <a:r>
              <a:rPr lang="en-US" sz="2000" dirty="0" err="1"/>
              <a:t>egysége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ő </a:t>
            </a:r>
            <a:r>
              <a:rPr lang="en-US" sz="2000" dirty="0" err="1"/>
              <a:t>tiszteletére</a:t>
            </a:r>
            <a:r>
              <a:rPr lang="en-US" sz="2000" dirty="0"/>
              <a:t> </a:t>
            </a:r>
            <a:r>
              <a:rPr lang="en-US" sz="2000" dirty="0" err="1"/>
              <a:t>kapta</a:t>
            </a:r>
            <a:r>
              <a:rPr lang="en-US" sz="2000" dirty="0"/>
              <a:t> a coulomb </a:t>
            </a:r>
            <a:r>
              <a:rPr lang="en-US" sz="2000" dirty="0" err="1"/>
              <a:t>nevet</a:t>
            </a:r>
            <a:r>
              <a:rPr lang="en-US" sz="2000" dirty="0"/>
              <a:t>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5C83D20-5D6D-FD04-1F57-0B9849C215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0950" y="867064"/>
            <a:ext cx="4189164" cy="5048790"/>
          </a:xfrm>
          <a:prstGeom prst="rect">
            <a:avLst/>
          </a:prstGeom>
        </p:spPr>
      </p:pic>
      <p:grpSp>
        <p:nvGrpSpPr>
          <p:cNvPr id="15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95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C29B8E-C940-AD83-E409-88F4D9F7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633815"/>
            <a:ext cx="459774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Anders Celsius</a:t>
            </a:r>
            <a:b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 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Ovanåker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, 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Svédország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 1701. 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november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27. –  Uppsala , 1744. 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április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25.)</a:t>
            </a:r>
            <a:b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svéd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csillagászprofesszor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fizikus,geodéta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(A 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földmérést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végző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szakember</a:t>
            </a:r>
            <a:r>
              <a:rPr lang="en-US" sz="2000" b="1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9929BB-3E02-BC5B-0B89-448A98F84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 indent="0">
              <a:buNone/>
            </a:pPr>
            <a:r>
              <a:rPr lang="en-US" sz="1600" dirty="0" err="1"/>
              <a:t>Munkássága</a:t>
            </a:r>
            <a:r>
              <a:rPr lang="en-US" sz="1600" dirty="0"/>
              <a:t>:</a:t>
            </a:r>
          </a:p>
          <a:p>
            <a:pPr marL="228600" lvl="1" indent="0">
              <a:buNone/>
            </a:pPr>
            <a:r>
              <a:rPr lang="hu-HU" sz="1600" dirty="0"/>
              <a:t>  </a:t>
            </a:r>
            <a:r>
              <a:rPr lang="en-US" sz="1600" dirty="0"/>
              <a:t>Anders Celsius </a:t>
            </a:r>
            <a:r>
              <a:rPr lang="en-US" sz="1600" dirty="0" err="1"/>
              <a:t>legfontosabb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hu-HU" sz="1600" dirty="0"/>
              <a:t> </a:t>
            </a:r>
            <a:r>
              <a:rPr lang="en-US" sz="1600" dirty="0" err="1"/>
              <a:t>legrelevánsabb</a:t>
            </a:r>
            <a:r>
              <a:rPr lang="en-US" sz="1600" dirty="0"/>
              <a:t> </a:t>
            </a:r>
            <a:r>
              <a:rPr lang="en-US" sz="1600" dirty="0" err="1"/>
              <a:t>érdeme</a:t>
            </a:r>
            <a:r>
              <a:rPr lang="en-US" sz="1600" dirty="0"/>
              <a:t> a </a:t>
            </a:r>
            <a:r>
              <a:rPr lang="en-US" sz="1600" dirty="0" err="1"/>
              <a:t>róla</a:t>
            </a:r>
            <a:r>
              <a:rPr lang="hu-HU" sz="1600" dirty="0"/>
              <a:t> </a:t>
            </a:r>
            <a:r>
              <a:rPr lang="en-US" sz="1600" dirty="0" err="1"/>
              <a:t>elnevezett</a:t>
            </a:r>
            <a:r>
              <a:rPr lang="en-US" sz="1600" dirty="0"/>
              <a:t> </a:t>
            </a:r>
            <a:r>
              <a:rPr lang="en-US" sz="1600" dirty="0" err="1"/>
              <a:t>hőmérsékleti</a:t>
            </a:r>
            <a:r>
              <a:rPr lang="en-US" sz="1600" dirty="0"/>
              <a:t> </a:t>
            </a:r>
            <a:r>
              <a:rPr lang="en-US" sz="1600" dirty="0" err="1"/>
              <a:t>skála</a:t>
            </a:r>
            <a:r>
              <a:rPr lang="en-US" sz="1600" dirty="0"/>
              <a:t> a</a:t>
            </a:r>
            <a:r>
              <a:rPr lang="hu-HU" sz="1600" dirty="0"/>
              <a:t> </a:t>
            </a:r>
            <a:r>
              <a:rPr lang="en-US" sz="1600" dirty="0"/>
              <a:t>Celsius </a:t>
            </a:r>
            <a:r>
              <a:rPr lang="en-US" sz="1600" dirty="0" err="1"/>
              <a:t>skála</a:t>
            </a:r>
            <a:r>
              <a:rPr lang="en-US" sz="1600" dirty="0"/>
              <a:t> </a:t>
            </a:r>
            <a:r>
              <a:rPr lang="en-US" sz="1600" dirty="0" err="1"/>
              <a:t>lenne</a:t>
            </a:r>
            <a:r>
              <a:rPr lang="en-US" sz="1600" dirty="0"/>
              <a:t> (1837). Az ő</a:t>
            </a:r>
            <a:r>
              <a:rPr lang="hu-HU" sz="1600" dirty="0"/>
              <a:t> </a:t>
            </a:r>
            <a:r>
              <a:rPr lang="en-US" sz="1600" dirty="0" err="1"/>
              <a:t>olvasatában</a:t>
            </a:r>
            <a:r>
              <a:rPr lang="en-US" sz="1600" dirty="0"/>
              <a:t> 2 </a:t>
            </a:r>
            <a:r>
              <a:rPr lang="en-US" sz="1600" dirty="0" err="1"/>
              <a:t>szélsőérték</a:t>
            </a:r>
            <a:r>
              <a:rPr lang="en-US" sz="1600" dirty="0"/>
              <a:t> volt</a:t>
            </a:r>
            <a:r>
              <a:rPr lang="hu-HU" sz="1600" dirty="0"/>
              <a:t> </a:t>
            </a:r>
            <a:r>
              <a:rPr lang="en-US" sz="1600" dirty="0" err="1"/>
              <a:t>meghatározva</a:t>
            </a:r>
            <a:r>
              <a:rPr lang="en-US" sz="1600" dirty="0"/>
              <a:t>: 0 </a:t>
            </a:r>
            <a:r>
              <a:rPr lang="en-US" sz="1600" dirty="0" err="1"/>
              <a:t>fok</a:t>
            </a:r>
            <a:r>
              <a:rPr lang="en-US" sz="1600" dirty="0"/>
              <a:t>, </a:t>
            </a:r>
            <a:r>
              <a:rPr lang="en-US" sz="1600" dirty="0" err="1"/>
              <a:t>ami</a:t>
            </a:r>
            <a:r>
              <a:rPr lang="en-US" sz="1600" dirty="0"/>
              <a:t> </a:t>
            </a:r>
            <a:r>
              <a:rPr lang="en-US" sz="1600" dirty="0" err="1"/>
              <a:t>ekvivalens</a:t>
            </a:r>
            <a:r>
              <a:rPr lang="hu-HU" sz="1600" dirty="0"/>
              <a:t> </a:t>
            </a:r>
            <a:r>
              <a:rPr lang="en-US" sz="1600" dirty="0"/>
              <a:t>a </a:t>
            </a:r>
            <a:r>
              <a:rPr lang="en-US" sz="1600" dirty="0" err="1"/>
              <a:t>víz</a:t>
            </a:r>
            <a:r>
              <a:rPr lang="en-US" sz="1600" dirty="0"/>
              <a:t> </a:t>
            </a:r>
            <a:r>
              <a:rPr lang="en-US" sz="1600" dirty="0" err="1"/>
              <a:t>forráspontjával</a:t>
            </a:r>
            <a:r>
              <a:rPr lang="en-US" sz="1600" dirty="0"/>
              <a:t>, </a:t>
            </a:r>
            <a:r>
              <a:rPr lang="en-US" sz="1600" dirty="0" err="1"/>
              <a:t>illetve</a:t>
            </a:r>
            <a:r>
              <a:rPr lang="en-US" sz="1600" dirty="0"/>
              <a:t> a 100</a:t>
            </a:r>
            <a:r>
              <a:rPr lang="hu-HU" sz="1600" dirty="0"/>
              <a:t> </a:t>
            </a:r>
            <a:r>
              <a:rPr lang="en-US" sz="1600" dirty="0" err="1"/>
              <a:t>fok</a:t>
            </a:r>
            <a:r>
              <a:rPr lang="en-US" sz="1600" dirty="0"/>
              <a:t>, </a:t>
            </a:r>
            <a:r>
              <a:rPr lang="en-US" sz="1600" dirty="0" err="1"/>
              <a:t>ami</a:t>
            </a:r>
            <a:r>
              <a:rPr lang="en-US" sz="1600" dirty="0"/>
              <a:t> </a:t>
            </a:r>
            <a:r>
              <a:rPr lang="en-US" sz="1600" dirty="0" err="1"/>
              <a:t>pedig</a:t>
            </a:r>
            <a:r>
              <a:rPr lang="en-US" sz="1600" dirty="0"/>
              <a:t> </a:t>
            </a:r>
            <a:r>
              <a:rPr lang="en-US" sz="1600" dirty="0" err="1"/>
              <a:t>relatív</a:t>
            </a:r>
            <a:r>
              <a:rPr lang="en-US" sz="1600" dirty="0"/>
              <a:t> a</a:t>
            </a:r>
            <a:r>
              <a:rPr lang="hu-HU" sz="1600" dirty="0"/>
              <a:t> </a:t>
            </a:r>
            <a:r>
              <a:rPr lang="en-US" sz="1600" dirty="0" err="1"/>
              <a:t>jégolvadásával</a:t>
            </a:r>
            <a:r>
              <a:rPr lang="en-US" sz="1600" dirty="0"/>
              <a:t>. </a:t>
            </a:r>
            <a:r>
              <a:rPr lang="en-US" sz="1600" dirty="0" err="1"/>
              <a:t>Ez</a:t>
            </a:r>
            <a:r>
              <a:rPr lang="en-US" sz="1600" dirty="0"/>
              <a:t> a</a:t>
            </a:r>
            <a:r>
              <a:rPr lang="hu-HU" sz="1600" dirty="0"/>
              <a:t> </a:t>
            </a:r>
            <a:r>
              <a:rPr lang="en-US" sz="1600" dirty="0" err="1"/>
              <a:t>felfedezés</a:t>
            </a:r>
            <a:r>
              <a:rPr lang="en-US" sz="1600" dirty="0"/>
              <a:t>/</a:t>
            </a:r>
            <a:r>
              <a:rPr lang="en-US" sz="1600" dirty="0" err="1"/>
              <a:t>elmélet</a:t>
            </a:r>
            <a:r>
              <a:rPr lang="en-US" sz="1600" dirty="0"/>
              <a:t> </a:t>
            </a:r>
            <a:r>
              <a:rPr lang="en-US" sz="1600" dirty="0" err="1"/>
              <a:t>nem</a:t>
            </a:r>
            <a:r>
              <a:rPr lang="en-US" sz="1600" dirty="0"/>
              <a:t> volt</a:t>
            </a:r>
            <a:r>
              <a:rPr lang="hu-HU" sz="1600" dirty="0"/>
              <a:t> </a:t>
            </a:r>
            <a:r>
              <a:rPr lang="en-US" sz="1600" dirty="0"/>
              <a:t>„</a:t>
            </a:r>
            <a:r>
              <a:rPr lang="en-US" sz="1600" dirty="0" err="1"/>
              <a:t>debunkolva</a:t>
            </a:r>
            <a:r>
              <a:rPr lang="en-US" sz="1600" dirty="0"/>
              <a:t>” /</a:t>
            </a:r>
            <a:r>
              <a:rPr lang="en-US" sz="1600" dirty="0" err="1"/>
              <a:t>megcáfolva</a:t>
            </a:r>
            <a:r>
              <a:rPr lang="en-US" sz="1600" dirty="0"/>
              <a:t> </a:t>
            </a:r>
            <a:r>
              <a:rPr lang="en-US" sz="1600" dirty="0" err="1"/>
              <a:t>egészen</a:t>
            </a:r>
            <a:r>
              <a:rPr lang="hu-HU" sz="1600" dirty="0"/>
              <a:t> </a:t>
            </a:r>
            <a:r>
              <a:rPr lang="en-US" sz="1600" dirty="0"/>
              <a:t>1850-ig, </a:t>
            </a:r>
            <a:r>
              <a:rPr lang="en-US" sz="1600" dirty="0" err="1"/>
              <a:t>amikor</a:t>
            </a:r>
            <a:r>
              <a:rPr lang="en-US" sz="1600" dirty="0"/>
              <a:t> </a:t>
            </a:r>
            <a:r>
              <a:rPr lang="en-US" sz="1600" dirty="0" err="1"/>
              <a:t>Mårten</a:t>
            </a:r>
            <a:r>
              <a:rPr lang="en-US" sz="1600" dirty="0"/>
              <a:t> </a:t>
            </a:r>
            <a:r>
              <a:rPr lang="en-US" sz="1600" dirty="0" err="1"/>
              <a:t>Strömer</a:t>
            </a:r>
            <a:r>
              <a:rPr lang="en-US" sz="1600" dirty="0"/>
              <a:t> </a:t>
            </a:r>
            <a:r>
              <a:rPr lang="en-US" sz="1600" dirty="0" err="1"/>
              <a:t>vagy</a:t>
            </a:r>
            <a:r>
              <a:rPr lang="hu-HU" sz="1600" dirty="0"/>
              <a:t> </a:t>
            </a:r>
            <a:r>
              <a:rPr lang="en-US" sz="1600" dirty="0"/>
              <a:t>Carl von </a:t>
            </a:r>
            <a:r>
              <a:rPr lang="en-US" sz="1600" dirty="0" err="1"/>
              <a:t>Linné</a:t>
            </a:r>
            <a:r>
              <a:rPr lang="en-US" sz="1600" dirty="0"/>
              <a:t> </a:t>
            </a:r>
            <a:r>
              <a:rPr lang="en-US" sz="1600" dirty="0" err="1"/>
              <a:t>nem</a:t>
            </a:r>
            <a:r>
              <a:rPr lang="en-US" sz="1600" dirty="0"/>
              <a:t> </a:t>
            </a:r>
            <a:r>
              <a:rPr lang="en-US" sz="1600" dirty="0" err="1"/>
              <a:t>tagadta</a:t>
            </a:r>
            <a:r>
              <a:rPr lang="en-US" sz="1600" dirty="0"/>
              <a:t> a</a:t>
            </a:r>
            <a:r>
              <a:rPr lang="hu-HU" sz="1600" dirty="0"/>
              <a:t> </a:t>
            </a:r>
            <a:r>
              <a:rPr lang="en-US" sz="1600" dirty="0" err="1"/>
              <a:t>valóságalapját</a:t>
            </a:r>
            <a:r>
              <a:rPr lang="en-US" sz="1600" dirty="0"/>
              <a:t>, de </a:t>
            </a:r>
            <a:r>
              <a:rPr lang="en-US" sz="1600" dirty="0" err="1"/>
              <a:t>kijavította</a:t>
            </a:r>
            <a:r>
              <a:rPr lang="en-US" sz="1600" dirty="0"/>
              <a:t> a </a:t>
            </a:r>
            <a:r>
              <a:rPr lang="en-US" sz="1600" dirty="0" err="1"/>
              <a:t>két</a:t>
            </a:r>
            <a:r>
              <a:rPr lang="hu-HU" sz="1600" dirty="0"/>
              <a:t> </a:t>
            </a:r>
            <a:r>
              <a:rPr lang="en-US" sz="1600" dirty="0" err="1"/>
              <a:t>szélső</a:t>
            </a:r>
            <a:r>
              <a:rPr lang="en-US" sz="1600" dirty="0"/>
              <a:t> </a:t>
            </a:r>
            <a:r>
              <a:rPr lang="en-US" sz="1600" dirty="0" err="1"/>
              <a:t>érték</a:t>
            </a:r>
            <a:r>
              <a:rPr lang="en-US" sz="1600" dirty="0"/>
              <a:t> </a:t>
            </a:r>
            <a:r>
              <a:rPr lang="en-US" sz="1600" dirty="0" err="1"/>
              <a:t>megcserélésével</a:t>
            </a:r>
            <a:r>
              <a:rPr lang="en-US" sz="1600" dirty="0"/>
              <a:t>.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így</a:t>
            </a:r>
            <a:r>
              <a:rPr lang="hu-HU" sz="1600" dirty="0"/>
              <a:t> </a:t>
            </a:r>
            <a:r>
              <a:rPr lang="en-US" sz="1600" dirty="0" err="1"/>
              <a:t>alakult</a:t>
            </a:r>
            <a:r>
              <a:rPr lang="en-US" sz="1600" dirty="0"/>
              <a:t> meg a ma is </a:t>
            </a:r>
            <a:r>
              <a:rPr lang="en-US" sz="1600" dirty="0" err="1"/>
              <a:t>világszerte</a:t>
            </a:r>
            <a:r>
              <a:rPr lang="en-US" sz="1600" dirty="0"/>
              <a:t> </a:t>
            </a:r>
            <a:r>
              <a:rPr lang="en-US" sz="1600" dirty="0" err="1"/>
              <a:t>ismert</a:t>
            </a:r>
            <a:r>
              <a:rPr lang="hu-HU" sz="1600" dirty="0"/>
              <a:t> </a:t>
            </a:r>
            <a:r>
              <a:rPr lang="en-US" sz="1600" dirty="0" err="1"/>
              <a:t>hőmérsékleti</a:t>
            </a:r>
            <a:r>
              <a:rPr lang="en-US" sz="1600" dirty="0"/>
              <a:t> </a:t>
            </a:r>
            <a:r>
              <a:rPr lang="en-US" sz="1600" dirty="0" err="1"/>
              <a:t>skála</a:t>
            </a:r>
            <a:r>
              <a:rPr lang="en-US" sz="1600" dirty="0"/>
              <a:t> a Celsius-</a:t>
            </a:r>
            <a:r>
              <a:rPr lang="en-US" sz="1600" dirty="0" err="1"/>
              <a:t>skála</a:t>
            </a:r>
            <a:r>
              <a:rPr lang="en-US" sz="1600" dirty="0"/>
              <a:t>,</a:t>
            </a:r>
            <a:r>
              <a:rPr lang="hu-HU" sz="1600" dirty="0"/>
              <a:t> </a:t>
            </a:r>
            <a:r>
              <a:rPr lang="en-US" sz="1600" dirty="0" err="1"/>
              <a:t>aminek</a:t>
            </a:r>
            <a:r>
              <a:rPr lang="en-US" sz="1600" dirty="0"/>
              <a:t> a </a:t>
            </a:r>
            <a:r>
              <a:rPr lang="en-US" sz="1600" dirty="0" err="1"/>
              <a:t>jele</a:t>
            </a:r>
            <a:r>
              <a:rPr lang="en-US" sz="1600" dirty="0"/>
              <a:t>: °C.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D4139DB-08F9-CAC0-254E-CAC1E7E19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0267" y="867064"/>
            <a:ext cx="3750529" cy="5048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53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2136</Words>
  <Application>Microsoft Office PowerPoint</Application>
  <PresentationFormat>Szélesvásznú</PresentationFormat>
  <Paragraphs>75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Office-téma</vt:lpstr>
      <vt:lpstr>Kik „rejtőznek” a mértékegységek nevei mögött?</vt:lpstr>
      <vt:lpstr>Projekt célja:</vt:lpstr>
      <vt:lpstr>Mértékegység fogalma:</vt:lpstr>
      <vt:lpstr>Mértékegységek jelei:</vt:lpstr>
      <vt:lpstr>PowerPoint-bemutató</vt:lpstr>
      <vt:lpstr>André-Marie Ampère (Lyon, 1775. január 20. – Marseille, 1836. június10.) francia fizikus, kémikus,matematikus.</vt:lpstr>
      <vt:lpstr>Alexander Graham Bell (Edinburgh, Skócia, 1847. március 3. – Beinn Bhreagh, Új-Skócia, Kanada, 1922. augusztus 2.) skót fizikus, üzletember, feltaláló, egyetemi tanár</vt:lpstr>
      <vt:lpstr>Charles Augustin deCoulomb (Angoulême, 1736. június14.  – Párizs, 1806. augusztus23.) francia fizikus.</vt:lpstr>
      <vt:lpstr>Anders Celsius ( Ovanåker , Svédország, 1701. november 27. –  Uppsala , 1744. április 25.) svéd csillagászprofesszor, fizikus,geodéta (A földmérést végző szakember).</vt:lpstr>
      <vt:lpstr>Michael Faraday  (Newington Butts, 1791. szeptember 22. – Hampton Court, 1867. augusztus 25.) angol fizikus és kémikus </vt:lpstr>
      <vt:lpstr>Joseph Henry  (Albany, New York, 1797. December 17. – Washington, 1878. május 13.) amerikai tudós, fizikus</vt:lpstr>
      <vt:lpstr>Heinrich Hertz (Hamburg, 1857. február 22. – Bonn, 1894. január 1.)német fizikus</vt:lpstr>
      <vt:lpstr>James Prescott Joule (1818.12.24 Salfordban - 1889.10.11. Sale)</vt:lpstr>
      <vt:lpstr>William Thomson (Lord Kelvin)  (1824.06.26-Belfast – 1907.12.17- Netherhhall) brit matematikus, matematikai fizikus és mérnök</vt:lpstr>
      <vt:lpstr>Sir Isaac Newton (Woolsthorpe Manor, 1642. december 25. – Kensington, 1727. március 20.) angol fizikus, matematikus, csillagász, filozófus és alkimista.</vt:lpstr>
      <vt:lpstr>Blaise Pascal ( Clermont-Ferrand , 1623. június 19. – Párizs, 1662. augusztus 19.) francia fizikus, matematikus, teológus</vt:lpstr>
      <vt:lpstr>Georg Simon Ohm (1789.03.15-Erlangen – 1854.06.06- München) német fizikus és matematikus</vt:lpstr>
      <vt:lpstr>Werner von Siemens (1816.12.13 Lenthe - 1892.12.06 Berlin) német feltaláló</vt:lpstr>
      <vt:lpstr>Nikola Tesla (Smiljan, 1856. Július 10. – Hell’s kitchen, 1943. Január 7.) szerb-amerikai feltaláló, villamosmérnök, gépészmérnök, fizikus, jövőkutató, tudós.</vt:lpstr>
      <vt:lpstr>Alessandro Volta (Como, 1745. február 18. – Como 1827. március 5.) olasz fizikus</vt:lpstr>
      <vt:lpstr>James Watt (Greenock,1736. január 19. – Heathfield, 1819.augusztus 19.) skót mérnök, kémikus, fizikus, feltaláló</vt:lpstr>
      <vt:lpstr>Wihelm Eduard Weber  (Wittenberg, 1804. október 24. – Göttingen, 1891. június 23.) porosz fizikus, egyetemi oktató</vt:lpstr>
      <vt:lpstr>Források:</vt:lpstr>
      <vt:lpstr>VÉGE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 „rejtőznek” a mértékegységek nevei mögött?</dc:title>
  <dc:creator>EDU_IKQD_3461@diakoffice.onmicrosoft.com</dc:creator>
  <cp:lastModifiedBy>EDU_IKQD_3461@diakoffice.onmicrosoft.com</cp:lastModifiedBy>
  <cp:revision>2</cp:revision>
  <dcterms:created xsi:type="dcterms:W3CDTF">2024-01-05T13:28:17Z</dcterms:created>
  <dcterms:modified xsi:type="dcterms:W3CDTF">2024-01-05T20:16:51Z</dcterms:modified>
</cp:coreProperties>
</file>